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3" r:id="rId3"/>
    <p:sldId id="278" r:id="rId4"/>
    <p:sldId id="277" r:id="rId5"/>
    <p:sldId id="279" r:id="rId6"/>
    <p:sldId id="285" r:id="rId7"/>
    <p:sldId id="257" r:id="rId8"/>
    <p:sldId id="280" r:id="rId9"/>
    <p:sldId id="273" r:id="rId10"/>
    <p:sldId id="259" r:id="rId11"/>
    <p:sldId id="274" r:id="rId12"/>
    <p:sldId id="261" r:id="rId13"/>
    <p:sldId id="263" r:id="rId14"/>
    <p:sldId id="275" r:id="rId15"/>
    <p:sldId id="281" r:id="rId16"/>
    <p:sldId id="282" r:id="rId17"/>
    <p:sldId id="286" r:id="rId18"/>
    <p:sldId id="287" r:id="rId19"/>
    <p:sldId id="288" r:id="rId20"/>
    <p:sldId id="269" r:id="rId21"/>
    <p:sldId id="284" r:id="rId22"/>
    <p:sldId id="276" r:id="rId23"/>
    <p:sldId id="2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6" autoAdjust="0"/>
    <p:restoredTop sz="94660"/>
  </p:normalViewPr>
  <p:slideViewPr>
    <p:cSldViewPr snapToGrid="0">
      <p:cViewPr varScale="1">
        <p:scale>
          <a:sx n="40" d="100"/>
          <a:sy n="40"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7E25C42-DB57-4536-BC69-5F7E96C4C319}" type="datetimeFigureOut">
              <a:rPr lang="en-CA" smtClean="0"/>
              <a:t>20/05/2020</a:t>
            </a:fld>
            <a:endParaRPr lang="en-CA"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CA"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2926167-9608-4C21-BD3E-A80C5850DE5B}" type="slidenum">
              <a:rPr lang="en-CA" smtClean="0"/>
              <a:t>‹#›</a:t>
            </a:fld>
            <a:endParaRPr lang="en-CA"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49441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139254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2603943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2926167-9608-4C21-BD3E-A80C5850DE5B}" type="slidenum">
              <a:rPr lang="en-CA" smtClean="0"/>
              <a:t>‹#›</a:t>
            </a:fld>
            <a:endParaRPr lang="en-CA"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88922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1509757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2711306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313176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1762535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164075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256531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140230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306708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419967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235521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138656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325565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E25C42-DB57-4536-BC69-5F7E96C4C319}" type="datetimeFigureOut">
              <a:rPr lang="en-CA" smtClean="0"/>
              <a:t>20/05/2020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2926167-9608-4C21-BD3E-A80C5850DE5B}" type="slidenum">
              <a:rPr lang="en-CA" smtClean="0"/>
              <a:t>‹#›</a:t>
            </a:fld>
            <a:endParaRPr lang="en-CA" dirty="0"/>
          </a:p>
        </p:txBody>
      </p:sp>
    </p:spTree>
    <p:extLst>
      <p:ext uri="{BB962C8B-B14F-4D97-AF65-F5344CB8AC3E}">
        <p14:creationId xmlns:p14="http://schemas.microsoft.com/office/powerpoint/2010/main" val="382092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7E25C42-DB57-4536-BC69-5F7E96C4C319}" type="datetimeFigureOut">
              <a:rPr lang="en-CA" smtClean="0"/>
              <a:t>20/05/2020</a:t>
            </a:fld>
            <a:endParaRPr lang="en-CA"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CA"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2926167-9608-4C21-BD3E-A80C5850DE5B}" type="slidenum">
              <a:rPr lang="en-CA" smtClean="0"/>
              <a:t>‹#›</a:t>
            </a:fld>
            <a:endParaRPr lang="en-CA" dirty="0"/>
          </a:p>
        </p:txBody>
      </p:sp>
    </p:spTree>
    <p:extLst>
      <p:ext uri="{BB962C8B-B14F-4D97-AF65-F5344CB8AC3E}">
        <p14:creationId xmlns:p14="http://schemas.microsoft.com/office/powerpoint/2010/main" val="2514504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ublichealthontario.ca/en/diseases-and-conditions/infectious-diseases/respiratory-diseases/novel-coronavirus" TargetMode="External"/><Relationship Id="rId2" Type="http://schemas.openxmlformats.org/officeDocument/2006/relationships/hyperlink" Target="https://www.canada.ca/en/public-health/services/diseases/coronavirus-disease-covid-19.html" TargetMode="External"/><Relationship Id="rId1" Type="http://schemas.openxmlformats.org/officeDocument/2006/relationships/slideLayout" Target="../slideLayouts/slideLayout2.xml"/><Relationship Id="rId4" Type="http://schemas.openxmlformats.org/officeDocument/2006/relationships/hyperlink" Target="https://www.who.int/emergencies/diseases/novel-coronavirus-2019"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Hello@istcanada.c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thesafetybus.com/covid-webina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hesafetybus.com/covid-webina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4199-1C30-4A2F-9688-58AC36B45191}"/>
              </a:ext>
            </a:extLst>
          </p:cNvPr>
          <p:cNvSpPr>
            <a:spLocks noGrp="1"/>
          </p:cNvSpPr>
          <p:nvPr>
            <p:ph type="ctrTitle"/>
          </p:nvPr>
        </p:nvSpPr>
        <p:spPr>
          <a:xfrm>
            <a:off x="148046" y="1488645"/>
            <a:ext cx="8943702" cy="2387600"/>
          </a:xfrm>
        </p:spPr>
        <p:txBody>
          <a:bodyPr/>
          <a:lstStyle/>
          <a:p>
            <a:pPr algn="ctr"/>
            <a:r>
              <a:rPr lang="en-CA" sz="6600" dirty="0">
                <a:latin typeface="Eraser" pitchFamily="2" charset="0"/>
              </a:rPr>
              <a:t>Lets get back to work!</a:t>
            </a:r>
          </a:p>
        </p:txBody>
      </p:sp>
      <p:sp>
        <p:nvSpPr>
          <p:cNvPr id="3" name="Subtitle 2">
            <a:extLst>
              <a:ext uri="{FF2B5EF4-FFF2-40B4-BE49-F238E27FC236}">
                <a16:creationId xmlns:a16="http://schemas.microsoft.com/office/drawing/2014/main" id="{41B88538-CA88-4A0C-AF4E-1486FF6BA2A4}"/>
              </a:ext>
            </a:extLst>
          </p:cNvPr>
          <p:cNvSpPr>
            <a:spLocks noGrp="1"/>
          </p:cNvSpPr>
          <p:nvPr>
            <p:ph type="subTitle" idx="1"/>
          </p:nvPr>
        </p:nvSpPr>
        <p:spPr/>
        <p:txBody>
          <a:bodyPr>
            <a:normAutofit fontScale="77500" lnSpcReduction="20000"/>
          </a:bodyPr>
          <a:lstStyle/>
          <a:p>
            <a:pPr algn="l"/>
            <a:r>
              <a:rPr lang="en-CA" sz="3600" dirty="0"/>
              <a:t>Randy Dignard</a:t>
            </a:r>
          </a:p>
        </p:txBody>
      </p:sp>
      <p:pic>
        <p:nvPicPr>
          <p:cNvPr id="6" name="Picture 5">
            <a:extLst>
              <a:ext uri="{FF2B5EF4-FFF2-40B4-BE49-F238E27FC236}">
                <a16:creationId xmlns:a16="http://schemas.microsoft.com/office/drawing/2014/main" id="{7DBF9006-5C3B-436C-AB77-D2CEBC2467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138" y="4313127"/>
            <a:ext cx="4143604" cy="1530847"/>
          </a:xfrm>
          <a:prstGeom prst="rect">
            <a:avLst/>
          </a:prstGeom>
        </p:spPr>
      </p:pic>
    </p:spTree>
    <p:extLst>
      <p:ext uri="{BB962C8B-B14F-4D97-AF65-F5344CB8AC3E}">
        <p14:creationId xmlns:p14="http://schemas.microsoft.com/office/powerpoint/2010/main" val="298440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0C2F-9F00-40A2-B30C-6648D3B29FED}"/>
              </a:ext>
            </a:extLst>
          </p:cNvPr>
          <p:cNvSpPr>
            <a:spLocks noGrp="1"/>
          </p:cNvSpPr>
          <p:nvPr>
            <p:ph type="title"/>
          </p:nvPr>
        </p:nvSpPr>
        <p:spPr>
          <a:xfrm>
            <a:off x="685801" y="247919"/>
            <a:ext cx="10396882" cy="1151965"/>
          </a:xfrm>
        </p:spPr>
        <p:txBody>
          <a:bodyPr/>
          <a:lstStyle/>
          <a:p>
            <a:r>
              <a:rPr lang="en-CA" dirty="0">
                <a:latin typeface="Eraser" pitchFamily="2" charset="0"/>
              </a:rPr>
              <a:t>Create An Action Plan</a:t>
            </a:r>
          </a:p>
        </p:txBody>
      </p:sp>
      <p:sp>
        <p:nvSpPr>
          <p:cNvPr id="3" name="Content Placeholder 2">
            <a:extLst>
              <a:ext uri="{FF2B5EF4-FFF2-40B4-BE49-F238E27FC236}">
                <a16:creationId xmlns:a16="http://schemas.microsoft.com/office/drawing/2014/main" id="{36A27860-99F6-40BA-9051-47826C4DE332}"/>
              </a:ext>
            </a:extLst>
          </p:cNvPr>
          <p:cNvSpPr>
            <a:spLocks noGrp="1"/>
          </p:cNvSpPr>
          <p:nvPr>
            <p:ph sz="quarter" idx="13"/>
          </p:nvPr>
        </p:nvSpPr>
        <p:spPr>
          <a:xfrm>
            <a:off x="685801" y="1502914"/>
            <a:ext cx="10802154" cy="4305458"/>
          </a:xfrm>
        </p:spPr>
        <p:txBody>
          <a:bodyPr>
            <a:normAutofit/>
          </a:bodyPr>
          <a:lstStyle/>
          <a:p>
            <a:r>
              <a:rPr lang="en-CA" dirty="0">
                <a:latin typeface="Eraser"/>
              </a:rPr>
              <a:t>The action plan should be as specific as you can make it</a:t>
            </a:r>
          </a:p>
          <a:p>
            <a:pPr marL="0" indent="0">
              <a:buNone/>
            </a:pPr>
            <a:endParaRPr lang="en-CA" dirty="0">
              <a:latin typeface="Eraser"/>
            </a:endParaRPr>
          </a:p>
          <a:p>
            <a:r>
              <a:rPr lang="en-CA" dirty="0">
                <a:latin typeface="Eraser"/>
              </a:rPr>
              <a:t>You will need to modify it as often as necessary.</a:t>
            </a:r>
          </a:p>
          <a:p>
            <a:pPr marL="0" indent="0">
              <a:buNone/>
            </a:pPr>
            <a:endParaRPr lang="en-CA" dirty="0">
              <a:latin typeface="Eraser"/>
            </a:endParaRPr>
          </a:p>
          <a:p>
            <a:r>
              <a:rPr lang="en-CA" dirty="0">
                <a:latin typeface="Eraser"/>
              </a:rPr>
              <a:t>It will need to be communicated to staff and clients if changes are made.</a:t>
            </a:r>
          </a:p>
          <a:p>
            <a:endParaRPr lang="en-CA" dirty="0"/>
          </a:p>
        </p:txBody>
      </p:sp>
    </p:spTree>
    <p:extLst>
      <p:ext uri="{BB962C8B-B14F-4D97-AF65-F5344CB8AC3E}">
        <p14:creationId xmlns:p14="http://schemas.microsoft.com/office/powerpoint/2010/main" val="284156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8E3DA-71CE-41B0-A005-82E0CA495527}"/>
              </a:ext>
            </a:extLst>
          </p:cNvPr>
          <p:cNvSpPr>
            <a:spLocks noGrp="1"/>
          </p:cNvSpPr>
          <p:nvPr>
            <p:ph type="title"/>
          </p:nvPr>
        </p:nvSpPr>
        <p:spPr>
          <a:xfrm>
            <a:off x="683626" y="0"/>
            <a:ext cx="10396882" cy="1151965"/>
          </a:xfrm>
        </p:spPr>
        <p:txBody>
          <a:bodyPr/>
          <a:lstStyle/>
          <a:p>
            <a:r>
              <a:rPr lang="en-CA" dirty="0">
                <a:latin typeface="Eraser" pitchFamily="2" charset="0"/>
              </a:rPr>
              <a:t>Other Considerations </a:t>
            </a:r>
          </a:p>
        </p:txBody>
      </p:sp>
      <p:sp>
        <p:nvSpPr>
          <p:cNvPr id="3" name="Content Placeholder 2">
            <a:extLst>
              <a:ext uri="{FF2B5EF4-FFF2-40B4-BE49-F238E27FC236}">
                <a16:creationId xmlns:a16="http://schemas.microsoft.com/office/drawing/2014/main" id="{55C6336A-2E25-47BF-B5FA-AC5BB628F3FC}"/>
              </a:ext>
            </a:extLst>
          </p:cNvPr>
          <p:cNvSpPr>
            <a:spLocks noGrp="1"/>
          </p:cNvSpPr>
          <p:nvPr>
            <p:ph sz="quarter" idx="13"/>
          </p:nvPr>
        </p:nvSpPr>
        <p:spPr>
          <a:xfrm>
            <a:off x="683626" y="2346732"/>
            <a:ext cx="10778571" cy="3732096"/>
          </a:xfrm>
        </p:spPr>
        <p:txBody>
          <a:bodyPr>
            <a:normAutofit fontScale="92500" lnSpcReduction="10000"/>
          </a:bodyPr>
          <a:lstStyle/>
          <a:p>
            <a:r>
              <a:rPr lang="en-CA" dirty="0">
                <a:latin typeface="Eraser"/>
              </a:rPr>
              <a:t>As an employer, supervisor, or manager - we must understand that workers are worried, scared, and emotional</a:t>
            </a:r>
          </a:p>
          <a:p>
            <a:endParaRPr lang="en-CA" dirty="0">
              <a:latin typeface="Eraser"/>
            </a:endParaRPr>
          </a:p>
          <a:p>
            <a:r>
              <a:rPr lang="en-CA" dirty="0">
                <a:latin typeface="Eraser"/>
              </a:rPr>
              <a:t>Staff are looking to you for support</a:t>
            </a:r>
          </a:p>
          <a:p>
            <a:endParaRPr lang="en-CA" dirty="0">
              <a:latin typeface="Eraser"/>
            </a:endParaRPr>
          </a:p>
          <a:p>
            <a:r>
              <a:rPr lang="en-CA" dirty="0">
                <a:latin typeface="Eraser"/>
              </a:rPr>
              <a:t>Your attitude towards what is going will be key to how your workers react to this new hazard</a:t>
            </a:r>
          </a:p>
          <a:p>
            <a:endParaRPr lang="en-CA" dirty="0">
              <a:latin typeface="Eraser"/>
            </a:endParaRPr>
          </a:p>
          <a:p>
            <a:r>
              <a:rPr lang="en-CA" dirty="0">
                <a:latin typeface="Eraser"/>
              </a:rPr>
              <a:t>Be that person that workers can go to if they have concerns</a:t>
            </a:r>
          </a:p>
          <a:p>
            <a:pPr marL="0" indent="0">
              <a:buNone/>
            </a:pPr>
            <a:endParaRPr lang="en-CA" dirty="0"/>
          </a:p>
          <a:p>
            <a:endParaRPr lang="en-CA" dirty="0"/>
          </a:p>
          <a:p>
            <a:endParaRPr lang="en-CA" dirty="0"/>
          </a:p>
        </p:txBody>
      </p:sp>
    </p:spTree>
    <p:extLst>
      <p:ext uri="{BB962C8B-B14F-4D97-AF65-F5344CB8AC3E}">
        <p14:creationId xmlns:p14="http://schemas.microsoft.com/office/powerpoint/2010/main" val="414713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ED92-4364-43B3-B6ED-0D5B60707F35}"/>
              </a:ext>
            </a:extLst>
          </p:cNvPr>
          <p:cNvSpPr>
            <a:spLocks noGrp="1"/>
          </p:cNvSpPr>
          <p:nvPr>
            <p:ph type="title"/>
          </p:nvPr>
        </p:nvSpPr>
        <p:spPr>
          <a:xfrm>
            <a:off x="685801" y="-19852"/>
            <a:ext cx="10396882" cy="1151965"/>
          </a:xfrm>
        </p:spPr>
        <p:txBody>
          <a:bodyPr/>
          <a:lstStyle/>
          <a:p>
            <a:r>
              <a:rPr lang="en-CA" dirty="0">
                <a:latin typeface="Eraser" pitchFamily="2" charset="0"/>
              </a:rPr>
              <a:t>Other Considerations </a:t>
            </a:r>
            <a:endParaRPr lang="en-CA" dirty="0"/>
          </a:p>
        </p:txBody>
      </p:sp>
      <p:sp>
        <p:nvSpPr>
          <p:cNvPr id="3" name="Content Placeholder 2">
            <a:extLst>
              <a:ext uri="{FF2B5EF4-FFF2-40B4-BE49-F238E27FC236}">
                <a16:creationId xmlns:a16="http://schemas.microsoft.com/office/drawing/2014/main" id="{C01292D1-27EE-4A57-8BED-576B1641E65D}"/>
              </a:ext>
            </a:extLst>
          </p:cNvPr>
          <p:cNvSpPr>
            <a:spLocks noGrp="1"/>
          </p:cNvSpPr>
          <p:nvPr>
            <p:ph sz="quarter" idx="13"/>
          </p:nvPr>
        </p:nvSpPr>
        <p:spPr>
          <a:xfrm>
            <a:off x="685801" y="1132113"/>
            <a:ext cx="10222605" cy="4946715"/>
          </a:xfrm>
        </p:spPr>
        <p:txBody>
          <a:bodyPr>
            <a:normAutofit/>
          </a:bodyPr>
          <a:lstStyle/>
          <a:p>
            <a:pPr>
              <a:lnSpc>
                <a:spcPct val="100000"/>
              </a:lnSpc>
            </a:pPr>
            <a:r>
              <a:rPr lang="en-CA" dirty="0">
                <a:latin typeface="Eraser"/>
              </a:rPr>
              <a:t>Be aware of the fluidity of this situation - Businesses and staff resources must be innovative - The risk assessment performed yesterday may change today to reflect new information</a:t>
            </a:r>
          </a:p>
          <a:p>
            <a:pPr>
              <a:lnSpc>
                <a:spcPct val="100000"/>
              </a:lnSpc>
            </a:pPr>
            <a:endParaRPr lang="en-CA" dirty="0">
              <a:latin typeface="Eraser"/>
            </a:endParaRPr>
          </a:p>
          <a:p>
            <a:pPr>
              <a:lnSpc>
                <a:spcPct val="100000"/>
              </a:lnSpc>
            </a:pPr>
            <a:r>
              <a:rPr lang="en-CA" dirty="0">
                <a:latin typeface="Eraser"/>
              </a:rPr>
              <a:t>Strive for continuous improvement </a:t>
            </a:r>
          </a:p>
          <a:p>
            <a:pPr>
              <a:lnSpc>
                <a:spcPct val="100000"/>
              </a:lnSpc>
            </a:pPr>
            <a:endParaRPr lang="en-CA" dirty="0">
              <a:latin typeface="Eraser"/>
            </a:endParaRPr>
          </a:p>
          <a:p>
            <a:pPr>
              <a:lnSpc>
                <a:spcPct val="100000"/>
              </a:lnSpc>
            </a:pPr>
            <a:r>
              <a:rPr lang="en-CA" dirty="0">
                <a:latin typeface="Eraser"/>
              </a:rPr>
              <a:t>Risk Assessments and recommendations must be reassessed as often as necessary to ensure that all control mechanisms are functioning optimally at all times</a:t>
            </a:r>
          </a:p>
          <a:p>
            <a:pPr>
              <a:lnSpc>
                <a:spcPct val="100000"/>
              </a:lnSpc>
            </a:pPr>
            <a:endParaRPr lang="en-CA" dirty="0">
              <a:latin typeface="Eraser"/>
            </a:endParaRPr>
          </a:p>
          <a:p>
            <a:pPr>
              <a:lnSpc>
                <a:spcPct val="100000"/>
              </a:lnSpc>
            </a:pPr>
            <a:r>
              <a:rPr lang="en-CA" dirty="0">
                <a:latin typeface="Eraser"/>
              </a:rPr>
              <a:t>Acknowledge the significant psychosocial impacts of the pandemic - Be prepared to deal with mental health issues. </a:t>
            </a:r>
          </a:p>
          <a:p>
            <a:endParaRPr lang="en-CA" dirty="0"/>
          </a:p>
        </p:txBody>
      </p:sp>
    </p:spTree>
    <p:extLst>
      <p:ext uri="{BB962C8B-B14F-4D97-AF65-F5344CB8AC3E}">
        <p14:creationId xmlns:p14="http://schemas.microsoft.com/office/powerpoint/2010/main" val="3084465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8390-7B58-4333-9496-6D61BAC9E3E2}"/>
              </a:ext>
            </a:extLst>
          </p:cNvPr>
          <p:cNvSpPr>
            <a:spLocks noGrp="1"/>
          </p:cNvSpPr>
          <p:nvPr>
            <p:ph type="title"/>
          </p:nvPr>
        </p:nvSpPr>
        <p:spPr>
          <a:xfrm>
            <a:off x="680321" y="0"/>
            <a:ext cx="10396882" cy="1151965"/>
          </a:xfrm>
        </p:spPr>
        <p:txBody>
          <a:bodyPr/>
          <a:lstStyle/>
          <a:p>
            <a:r>
              <a:rPr lang="en-CA" dirty="0">
                <a:latin typeface="Eraser" pitchFamily="2" charset="0"/>
              </a:rPr>
              <a:t>Other Considerations </a:t>
            </a:r>
            <a:r>
              <a:rPr lang="en-CA" dirty="0"/>
              <a:t>	</a:t>
            </a:r>
          </a:p>
        </p:txBody>
      </p:sp>
      <p:sp>
        <p:nvSpPr>
          <p:cNvPr id="3" name="Content Placeholder 2">
            <a:extLst>
              <a:ext uri="{FF2B5EF4-FFF2-40B4-BE49-F238E27FC236}">
                <a16:creationId xmlns:a16="http://schemas.microsoft.com/office/drawing/2014/main" id="{6F2028BC-C849-46F9-B813-7480E869F6C3}"/>
              </a:ext>
            </a:extLst>
          </p:cNvPr>
          <p:cNvSpPr>
            <a:spLocks noGrp="1"/>
          </p:cNvSpPr>
          <p:nvPr>
            <p:ph sz="quarter" idx="13"/>
          </p:nvPr>
        </p:nvSpPr>
        <p:spPr>
          <a:xfrm>
            <a:off x="680321" y="989343"/>
            <a:ext cx="9613861" cy="4572000"/>
          </a:xfrm>
        </p:spPr>
        <p:txBody>
          <a:bodyPr>
            <a:normAutofit fontScale="85000" lnSpcReduction="10000"/>
          </a:bodyPr>
          <a:lstStyle/>
          <a:p>
            <a:pPr marL="0" indent="0">
              <a:buNone/>
            </a:pPr>
            <a:r>
              <a:rPr lang="en-CA" dirty="0">
                <a:latin typeface="Eraser"/>
              </a:rPr>
              <a:t>Employers must report all known positive test results for COVID-19 to:</a:t>
            </a:r>
          </a:p>
          <a:p>
            <a:pPr lvl="1"/>
            <a:r>
              <a:rPr lang="en-CA" sz="1900" dirty="0">
                <a:latin typeface="Eraser"/>
              </a:rPr>
              <a:t>the Ministry of Labour (in writing) within four days</a:t>
            </a:r>
          </a:p>
          <a:p>
            <a:pPr lvl="1"/>
            <a:r>
              <a:rPr lang="en-CA" sz="1900" dirty="0">
                <a:latin typeface="Eraser"/>
              </a:rPr>
              <a:t>the Joint Health and Safety Representative</a:t>
            </a:r>
          </a:p>
          <a:p>
            <a:pPr lvl="1"/>
            <a:r>
              <a:rPr lang="en-CA" sz="1900" dirty="0">
                <a:latin typeface="Eraser"/>
              </a:rPr>
              <a:t>a Trade Union (if applicable)</a:t>
            </a:r>
          </a:p>
          <a:p>
            <a:r>
              <a:rPr lang="en-CA" dirty="0">
                <a:latin typeface="Eraser"/>
              </a:rPr>
              <a:t>Employers will need to update their policies and procedures pertinent to pandemics. </a:t>
            </a:r>
          </a:p>
          <a:p>
            <a:r>
              <a:rPr lang="en-CA" dirty="0">
                <a:latin typeface="Eraser"/>
              </a:rPr>
              <a:t>Assistance from the JHSC to ensure these hazards are controlled is required. </a:t>
            </a:r>
          </a:p>
          <a:p>
            <a:r>
              <a:rPr lang="en-CA" dirty="0">
                <a:latin typeface="Eraser"/>
              </a:rPr>
              <a:t>Consider how the workplace will achieve normality.</a:t>
            </a:r>
          </a:p>
          <a:p>
            <a:r>
              <a:rPr lang="en-CA" dirty="0">
                <a:latin typeface="Eraser"/>
              </a:rPr>
              <a:t>Decide when and how to reduce the need for controls like distancing, enhanced cleaning etc. </a:t>
            </a:r>
          </a:p>
          <a:p>
            <a:r>
              <a:rPr lang="en-CA" dirty="0">
                <a:latin typeface="Eraser"/>
              </a:rPr>
              <a:t>Define these decisions within the policy and procedure.</a:t>
            </a:r>
          </a:p>
        </p:txBody>
      </p:sp>
    </p:spTree>
    <p:extLst>
      <p:ext uri="{BB962C8B-B14F-4D97-AF65-F5344CB8AC3E}">
        <p14:creationId xmlns:p14="http://schemas.microsoft.com/office/powerpoint/2010/main" val="1272899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671B-9EA7-44D2-9113-A6A1C7B689BF}"/>
              </a:ext>
            </a:extLst>
          </p:cNvPr>
          <p:cNvSpPr>
            <a:spLocks noGrp="1"/>
          </p:cNvSpPr>
          <p:nvPr>
            <p:ph type="title"/>
          </p:nvPr>
        </p:nvSpPr>
        <p:spPr>
          <a:xfrm>
            <a:off x="685800" y="0"/>
            <a:ext cx="9883176" cy="1080938"/>
          </a:xfrm>
        </p:spPr>
        <p:txBody>
          <a:bodyPr/>
          <a:lstStyle/>
          <a:p>
            <a:r>
              <a:rPr lang="en-CA" sz="2800" dirty="0">
                <a:latin typeface="Eraser"/>
              </a:rPr>
              <a:t>Questions we hear…</a:t>
            </a:r>
            <a:endParaRPr lang="en-CA" dirty="0"/>
          </a:p>
        </p:txBody>
      </p:sp>
      <p:sp>
        <p:nvSpPr>
          <p:cNvPr id="5" name="TextBox 4"/>
          <p:cNvSpPr txBox="1"/>
          <p:nvPr/>
        </p:nvSpPr>
        <p:spPr>
          <a:xfrm>
            <a:off x="685800" y="1092930"/>
            <a:ext cx="10428668" cy="449353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CA" sz="2200" dirty="0">
                <a:latin typeface="Eraser"/>
              </a:rPr>
              <a:t>“What types of PPE will we require working with children in the childcare?”</a:t>
            </a:r>
          </a:p>
          <a:p>
            <a:pPr marL="285750" indent="-285750">
              <a:buClr>
                <a:schemeClr val="accent1"/>
              </a:buClr>
              <a:buFont typeface="Arial" panose="020B0604020202020204" pitchFamily="34" charset="0"/>
              <a:buChar char="•"/>
            </a:pPr>
            <a:endParaRPr lang="en-CA" sz="2200" dirty="0">
              <a:latin typeface="Eraser"/>
            </a:endParaRPr>
          </a:p>
          <a:p>
            <a:pPr marL="285750" indent="-285750">
              <a:buClr>
                <a:schemeClr val="accent1"/>
              </a:buClr>
              <a:buFont typeface="Arial" panose="020B0604020202020204" pitchFamily="34" charset="0"/>
              <a:buChar char="•"/>
            </a:pPr>
            <a:r>
              <a:rPr lang="en-CA" sz="2200" dirty="0">
                <a:latin typeface="Eraser"/>
              </a:rPr>
              <a:t>“I just heard that staff at the emergency child care centres are required to wear surgical masks when physical distancing isn’t possible.”</a:t>
            </a:r>
          </a:p>
          <a:p>
            <a:pPr marL="285750" indent="-285750">
              <a:buClr>
                <a:schemeClr val="accent1"/>
              </a:buClr>
              <a:buFont typeface="Arial" panose="020B0604020202020204" pitchFamily="34" charset="0"/>
              <a:buChar char="•"/>
            </a:pPr>
            <a:endParaRPr lang="en-CA" sz="2200" dirty="0">
              <a:latin typeface="Eraser"/>
            </a:endParaRPr>
          </a:p>
          <a:p>
            <a:pPr marL="285750" indent="-285750">
              <a:buClr>
                <a:schemeClr val="accent1"/>
              </a:buClr>
              <a:buFont typeface="Arial" panose="020B0604020202020204" pitchFamily="34" charset="0"/>
              <a:buChar char="•"/>
            </a:pPr>
            <a:r>
              <a:rPr lang="en-CA" sz="2200" dirty="0">
                <a:latin typeface="Eraser"/>
              </a:rPr>
              <a:t>“Children can cough or sneeze suddenly with no covering of their nose or mouth.  Would a face shield and gown be recommended?”</a:t>
            </a:r>
          </a:p>
          <a:p>
            <a:pPr marL="285750" indent="-285750">
              <a:buClr>
                <a:schemeClr val="accent1"/>
              </a:buClr>
              <a:buFont typeface="Arial" panose="020B0604020202020204" pitchFamily="34" charset="0"/>
              <a:buChar char="•"/>
            </a:pPr>
            <a:endParaRPr lang="en-CA" sz="2200" dirty="0">
              <a:latin typeface="Eraser"/>
            </a:endParaRPr>
          </a:p>
          <a:p>
            <a:pPr marL="285750" indent="-285750">
              <a:buClr>
                <a:schemeClr val="accent1"/>
              </a:buClr>
              <a:buFont typeface="Arial" panose="020B0604020202020204" pitchFamily="34" charset="0"/>
              <a:buChar char="•"/>
            </a:pPr>
            <a:r>
              <a:rPr lang="en-CA" sz="2200" dirty="0">
                <a:latin typeface="Eraser"/>
              </a:rPr>
              <a:t>“For PPE, is it the schools responsibility to provide? I am assuming yes. If that is the case, do we get any funding for this? Do you suggest a supplier or do we source on our own?” </a:t>
            </a:r>
          </a:p>
          <a:p>
            <a:pPr marL="285750" indent="-285750">
              <a:buClr>
                <a:schemeClr val="accent1"/>
              </a:buClr>
              <a:buFont typeface="Arial" panose="020B0604020202020204" pitchFamily="34" charset="0"/>
              <a:buChar char="•"/>
            </a:pPr>
            <a:endParaRPr lang="en-CA" sz="2200" dirty="0">
              <a:latin typeface="Eraser"/>
            </a:endParaRPr>
          </a:p>
          <a:p>
            <a:pPr marL="285750" indent="-285750">
              <a:buClr>
                <a:schemeClr val="accent1"/>
              </a:buClr>
              <a:buFont typeface="Arial" panose="020B0604020202020204" pitchFamily="34" charset="0"/>
              <a:buChar char="•"/>
            </a:pPr>
            <a:r>
              <a:rPr lang="en-CA" sz="2200" dirty="0">
                <a:latin typeface="Eraser"/>
              </a:rPr>
              <a:t>“Will cloth masks be ok or do they have to be paper?”</a:t>
            </a:r>
          </a:p>
        </p:txBody>
      </p:sp>
    </p:spTree>
    <p:extLst>
      <p:ext uri="{BB962C8B-B14F-4D97-AF65-F5344CB8AC3E}">
        <p14:creationId xmlns:p14="http://schemas.microsoft.com/office/powerpoint/2010/main" val="154176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C5C23E-3FF4-4D32-8375-B628158C5B46}"/>
              </a:ext>
            </a:extLst>
          </p:cNvPr>
          <p:cNvSpPr>
            <a:spLocks noGrp="1"/>
          </p:cNvSpPr>
          <p:nvPr>
            <p:ph sz="quarter" idx="13"/>
          </p:nvPr>
        </p:nvSpPr>
        <p:spPr/>
        <p:txBody>
          <a:bodyPr>
            <a:normAutofit/>
          </a:bodyPr>
          <a:lstStyle/>
          <a:p>
            <a:pPr marL="0" indent="0">
              <a:buNone/>
            </a:pPr>
            <a:endParaRPr lang="en-CA" dirty="0">
              <a:latin typeface="Eraser"/>
            </a:endParaRPr>
          </a:p>
          <a:p>
            <a:endParaRPr lang="en-CA" dirty="0"/>
          </a:p>
        </p:txBody>
      </p:sp>
      <p:sp>
        <p:nvSpPr>
          <p:cNvPr id="5" name="TextBox 4"/>
          <p:cNvSpPr txBox="1"/>
          <p:nvPr/>
        </p:nvSpPr>
        <p:spPr>
          <a:xfrm>
            <a:off x="685800" y="618185"/>
            <a:ext cx="10183969" cy="415498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400" dirty="0">
                <a:latin typeface="Eraser"/>
              </a:rPr>
              <a:t>“Are the staff to be surveyed for Covid-19 symptoms each morning upon arrival into the </a:t>
            </a:r>
            <a:r>
              <a:rPr lang="en-US" sz="2400" dirty="0" err="1">
                <a:latin typeface="Eraser"/>
              </a:rPr>
              <a:t>centre</a:t>
            </a:r>
            <a:r>
              <a:rPr lang="en-US" sz="2400" dirty="0">
                <a:latin typeface="Eraser"/>
              </a:rPr>
              <a:t>? Temp taken, questions?”</a:t>
            </a:r>
          </a:p>
          <a:p>
            <a:pPr marL="285750" indent="-285750">
              <a:buClr>
                <a:schemeClr val="accent1"/>
              </a:buClr>
              <a:buFont typeface="Arial" panose="020B0604020202020204" pitchFamily="34" charset="0"/>
              <a:buChar char="•"/>
            </a:pPr>
            <a:endParaRPr lang="en-US" sz="2400" dirty="0">
              <a:latin typeface="Eraser"/>
            </a:endParaRPr>
          </a:p>
          <a:p>
            <a:pPr marL="285750" indent="-285750">
              <a:buClr>
                <a:schemeClr val="accent1"/>
              </a:buClr>
              <a:buFont typeface="Arial" panose="020B0604020202020204" pitchFamily="34" charset="0"/>
              <a:buChar char="•"/>
            </a:pPr>
            <a:r>
              <a:rPr lang="en-US" sz="2400" dirty="0">
                <a:latin typeface="Eraser"/>
              </a:rPr>
              <a:t>“Should we procure ourselves a specific thermometer?”</a:t>
            </a:r>
          </a:p>
          <a:p>
            <a:pPr marL="285750" indent="-285750">
              <a:buClr>
                <a:schemeClr val="accent1"/>
              </a:buClr>
              <a:buFont typeface="Arial" panose="020B0604020202020204" pitchFamily="34" charset="0"/>
              <a:buChar char="•"/>
            </a:pPr>
            <a:endParaRPr lang="en-US" sz="2400" dirty="0">
              <a:latin typeface="Eraser"/>
            </a:endParaRPr>
          </a:p>
          <a:p>
            <a:pPr marL="285750" indent="-285750">
              <a:buClr>
                <a:schemeClr val="accent1"/>
              </a:buClr>
              <a:buFont typeface="Arial" panose="020B0604020202020204" pitchFamily="34" charset="0"/>
              <a:buChar char="•"/>
            </a:pPr>
            <a:r>
              <a:rPr lang="en-US" sz="2400" dirty="0">
                <a:latin typeface="Eraser"/>
              </a:rPr>
              <a:t>“Shall we be expected to take children's temperature 1, 2 or 3 times a day?”</a:t>
            </a:r>
          </a:p>
          <a:p>
            <a:pPr>
              <a:buClr>
                <a:schemeClr val="accent1"/>
              </a:buClr>
            </a:pPr>
            <a:r>
              <a:rPr lang="en-US" sz="2400" dirty="0">
                <a:latin typeface="Eraser"/>
              </a:rPr>
              <a:t> </a:t>
            </a:r>
          </a:p>
          <a:p>
            <a:pPr marL="285750" indent="-285750">
              <a:buClr>
                <a:schemeClr val="accent1"/>
              </a:buClr>
              <a:buFont typeface="Arial" panose="020B0604020202020204" pitchFamily="34" charset="0"/>
              <a:buChar char="•"/>
            </a:pPr>
            <a:r>
              <a:rPr lang="en-US" sz="2400" dirty="0">
                <a:latin typeface="Eraser"/>
              </a:rPr>
              <a:t>“Is Ethyl Alcohol Gel, mandatory? Even for kids under 6?”</a:t>
            </a:r>
          </a:p>
          <a:p>
            <a:pPr marL="285750" indent="-285750">
              <a:buClr>
                <a:schemeClr val="accent1"/>
              </a:buClr>
              <a:buFont typeface="Arial" panose="020B0604020202020204" pitchFamily="34" charset="0"/>
              <a:buChar char="•"/>
            </a:pPr>
            <a:endParaRPr lang="en-US" sz="2400" dirty="0">
              <a:latin typeface="Eraser"/>
            </a:endParaRPr>
          </a:p>
          <a:p>
            <a:pPr marL="285750" indent="-285750">
              <a:buClr>
                <a:schemeClr val="accent1"/>
              </a:buClr>
              <a:buFont typeface="Arial" panose="020B0604020202020204" pitchFamily="34" charset="0"/>
              <a:buChar char="•"/>
            </a:pPr>
            <a:r>
              <a:rPr lang="en-US" sz="2400" dirty="0">
                <a:latin typeface="Eraser"/>
              </a:rPr>
              <a:t>“Have hugs been made illegal?”</a:t>
            </a:r>
          </a:p>
        </p:txBody>
      </p:sp>
    </p:spTree>
    <p:extLst>
      <p:ext uri="{BB962C8B-B14F-4D97-AF65-F5344CB8AC3E}">
        <p14:creationId xmlns:p14="http://schemas.microsoft.com/office/powerpoint/2010/main" val="2883963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EBCED6-4BE7-4187-90FF-C39EC3EC4CB7}"/>
              </a:ext>
            </a:extLst>
          </p:cNvPr>
          <p:cNvSpPr>
            <a:spLocks noGrp="1"/>
          </p:cNvSpPr>
          <p:nvPr>
            <p:ph sz="quarter" idx="13"/>
          </p:nvPr>
        </p:nvSpPr>
        <p:spPr>
          <a:xfrm>
            <a:off x="685800" y="596348"/>
            <a:ext cx="10394707" cy="4778237"/>
          </a:xfrm>
        </p:spPr>
        <p:txBody>
          <a:bodyPr>
            <a:normAutofit/>
          </a:bodyPr>
          <a:lstStyle/>
          <a:p>
            <a:pPr marL="0" indent="0">
              <a:buNone/>
            </a:pPr>
            <a:endParaRPr lang="en-CA" dirty="0">
              <a:latin typeface="Eraser"/>
            </a:endParaRPr>
          </a:p>
          <a:p>
            <a:endParaRPr lang="en-CA" dirty="0"/>
          </a:p>
          <a:p>
            <a:endParaRPr lang="en-CA" dirty="0"/>
          </a:p>
        </p:txBody>
      </p:sp>
      <p:sp>
        <p:nvSpPr>
          <p:cNvPr id="4" name="TextBox 3"/>
          <p:cNvSpPr txBox="1"/>
          <p:nvPr/>
        </p:nvSpPr>
        <p:spPr>
          <a:xfrm>
            <a:off x="685800" y="596348"/>
            <a:ext cx="10145332" cy="440120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CA" sz="2800" dirty="0">
                <a:latin typeface="Eraser"/>
              </a:rPr>
              <a:t>“Should staff require an initial test to confirm Covid-19 presence prior to starting work? And the children too?”</a:t>
            </a:r>
          </a:p>
          <a:p>
            <a:pPr marL="285750" indent="-285750">
              <a:buClr>
                <a:schemeClr val="accent1"/>
              </a:buClr>
              <a:buFont typeface="Arial" panose="020B0604020202020204" pitchFamily="34" charset="0"/>
              <a:buChar char="•"/>
            </a:pPr>
            <a:endParaRPr lang="en-CA" sz="2800" dirty="0">
              <a:latin typeface="Eraser"/>
            </a:endParaRPr>
          </a:p>
          <a:p>
            <a:pPr marL="285750" indent="-285750">
              <a:buClr>
                <a:schemeClr val="accent1"/>
              </a:buClr>
              <a:buFont typeface="Arial" panose="020B0604020202020204" pitchFamily="34" charset="0"/>
              <a:buChar char="•"/>
            </a:pPr>
            <a:r>
              <a:rPr lang="en-CA" sz="2800" dirty="0">
                <a:latin typeface="Eraser"/>
              </a:rPr>
              <a:t>“If someone has tested positive that staff has been exposed to in the centre does that mean the Centre will be closed for 14 days for isolation? Or just those in immediate contact with staff?” </a:t>
            </a:r>
          </a:p>
          <a:p>
            <a:pPr marL="285750" indent="-285750">
              <a:buClr>
                <a:schemeClr val="accent1"/>
              </a:buClr>
              <a:buFont typeface="Arial" panose="020B0604020202020204" pitchFamily="34" charset="0"/>
              <a:buChar char="•"/>
            </a:pPr>
            <a:endParaRPr lang="en-CA" sz="2800" dirty="0">
              <a:latin typeface="Eraser"/>
            </a:endParaRPr>
          </a:p>
          <a:p>
            <a:pPr marL="285750" indent="-285750">
              <a:buClr>
                <a:schemeClr val="accent1"/>
              </a:buClr>
              <a:buFont typeface="Arial" panose="020B0604020202020204" pitchFamily="34" charset="0"/>
              <a:buChar char="•"/>
            </a:pPr>
            <a:r>
              <a:rPr lang="en-CA" sz="2800" dirty="0">
                <a:latin typeface="Eraser"/>
              </a:rPr>
              <a:t>“Do we have to reopen in June if we get the go ahead? Can we wait until September?”</a:t>
            </a:r>
          </a:p>
        </p:txBody>
      </p:sp>
    </p:spTree>
    <p:extLst>
      <p:ext uri="{BB962C8B-B14F-4D97-AF65-F5344CB8AC3E}">
        <p14:creationId xmlns:p14="http://schemas.microsoft.com/office/powerpoint/2010/main" val="781512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915" y="656823"/>
            <a:ext cx="9388699" cy="452431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CA" dirty="0">
                <a:latin typeface="Eraser"/>
              </a:rPr>
              <a:t>“Is sensory play (water tables, etc.) prohibited at this moment?” </a:t>
            </a:r>
          </a:p>
          <a:p>
            <a:pPr marL="285750" indent="-285750">
              <a:buClr>
                <a:schemeClr val="accent1"/>
              </a:buClr>
              <a:buFont typeface="Arial" panose="020B0604020202020204" pitchFamily="34" charset="0"/>
              <a:buChar char="•"/>
            </a:pPr>
            <a:endParaRPr lang="en-CA" dirty="0">
              <a:latin typeface="Eraser"/>
            </a:endParaRPr>
          </a:p>
          <a:p>
            <a:pPr marL="285750" indent="-285750">
              <a:buClr>
                <a:schemeClr val="accent1"/>
              </a:buClr>
              <a:buFont typeface="Arial" panose="020B0604020202020204" pitchFamily="34" charset="0"/>
              <a:buChar char="•"/>
            </a:pPr>
            <a:r>
              <a:rPr lang="en-CA" dirty="0">
                <a:latin typeface="Eraser"/>
              </a:rPr>
              <a:t>“Will each child be required to have their own creative, certain toys and lunch/snack?” </a:t>
            </a:r>
          </a:p>
          <a:p>
            <a:pPr marL="285750" indent="-285750">
              <a:buClr>
                <a:schemeClr val="accent1"/>
              </a:buClr>
              <a:buFont typeface="Arial" panose="020B0604020202020204" pitchFamily="34" charset="0"/>
              <a:buChar char="•"/>
            </a:pPr>
            <a:endParaRPr lang="en-CA" dirty="0">
              <a:latin typeface="Eraser"/>
            </a:endParaRPr>
          </a:p>
          <a:p>
            <a:pPr marL="285750" indent="-285750">
              <a:buClr>
                <a:schemeClr val="accent1"/>
              </a:buClr>
              <a:buFont typeface="Arial" panose="020B0604020202020204" pitchFamily="34" charset="0"/>
              <a:buChar char="•"/>
            </a:pPr>
            <a:r>
              <a:rPr lang="en-CA" dirty="0">
                <a:latin typeface="Eraser"/>
              </a:rPr>
              <a:t>“Who would be required to prepare the snacks/lunch or do we need to cater in? </a:t>
            </a:r>
          </a:p>
          <a:p>
            <a:pPr>
              <a:buClr>
                <a:schemeClr val="accent1"/>
              </a:buClr>
            </a:pPr>
            <a:r>
              <a:rPr lang="en-CA" dirty="0">
                <a:latin typeface="Eraser"/>
              </a:rPr>
              <a:t>       Or one person handles this such as our cook? Will there be elimination of staff allowed     	in the kitchen?”</a:t>
            </a:r>
          </a:p>
          <a:p>
            <a:pPr marL="285750" indent="-285750">
              <a:buClr>
                <a:schemeClr val="accent1"/>
              </a:buClr>
              <a:buFont typeface="Arial" panose="020B0604020202020204" pitchFamily="34" charset="0"/>
              <a:buChar char="•"/>
            </a:pPr>
            <a:endParaRPr lang="en-CA" dirty="0">
              <a:latin typeface="Eraser"/>
            </a:endParaRPr>
          </a:p>
          <a:p>
            <a:pPr marL="285750" indent="-285750">
              <a:buClr>
                <a:schemeClr val="accent1"/>
              </a:buClr>
              <a:buFont typeface="Arial" panose="020B0604020202020204" pitchFamily="34" charset="0"/>
              <a:buChar char="•"/>
            </a:pPr>
            <a:r>
              <a:rPr lang="en-CA" dirty="0">
                <a:latin typeface="Eraser"/>
              </a:rPr>
              <a:t>“Is there eliminating furniture within the room to coincide with smaller ratios of children?”</a:t>
            </a:r>
          </a:p>
          <a:p>
            <a:pPr marL="285750" indent="-285750">
              <a:buClr>
                <a:schemeClr val="accent1"/>
              </a:buClr>
              <a:buFont typeface="Arial" panose="020B0604020202020204" pitchFamily="34" charset="0"/>
              <a:buChar char="•"/>
            </a:pPr>
            <a:endParaRPr lang="en-CA" dirty="0">
              <a:latin typeface="Eraser"/>
            </a:endParaRPr>
          </a:p>
          <a:p>
            <a:pPr marL="285750" indent="-285750">
              <a:buClr>
                <a:schemeClr val="accent1"/>
              </a:buClr>
              <a:buFont typeface="Arial" panose="020B0604020202020204" pitchFamily="34" charset="0"/>
              <a:buChar char="•"/>
            </a:pPr>
            <a:r>
              <a:rPr lang="en-CA" dirty="0">
                <a:latin typeface="Eraser"/>
              </a:rPr>
              <a:t>“I am sure our disinfecting will increase and should the toys be disinfected many times through the day?” </a:t>
            </a:r>
          </a:p>
          <a:p>
            <a:pPr marL="285750" indent="-285750">
              <a:buClr>
                <a:schemeClr val="accent1"/>
              </a:buClr>
              <a:buFont typeface="Arial" panose="020B0604020202020204" pitchFamily="34" charset="0"/>
              <a:buChar char="•"/>
            </a:pPr>
            <a:endParaRPr lang="en-CA" dirty="0">
              <a:latin typeface="Eraser"/>
            </a:endParaRPr>
          </a:p>
          <a:p>
            <a:pPr marL="285750" indent="-285750">
              <a:buClr>
                <a:schemeClr val="accent1"/>
              </a:buClr>
              <a:buFont typeface="Arial" panose="020B0604020202020204" pitchFamily="34" charset="0"/>
              <a:buChar char="•"/>
            </a:pPr>
            <a:r>
              <a:rPr lang="en-CA" dirty="0">
                <a:latin typeface="Eraser"/>
              </a:rPr>
              <a:t>“Our Centre is located in a church. Other groups use the same common spaces in the evening. They also use our classroom space, What will be the protocol for that? For instance, how often do floors need to be washed?”</a:t>
            </a:r>
          </a:p>
        </p:txBody>
      </p:sp>
    </p:spTree>
    <p:extLst>
      <p:ext uri="{BB962C8B-B14F-4D97-AF65-F5344CB8AC3E}">
        <p14:creationId xmlns:p14="http://schemas.microsoft.com/office/powerpoint/2010/main" val="119625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8793" y="450760"/>
            <a:ext cx="9285668" cy="501675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000" dirty="0">
                <a:latin typeface="Eraser"/>
              </a:rPr>
              <a:t>“Procedures / options for healthy staff who opt not to return to work even if the center is following all prescribed safety protocols?  Is the center obligated to save their position or should staff be laid off?”</a:t>
            </a:r>
          </a:p>
          <a:p>
            <a:pPr marL="285750" indent="-285750">
              <a:buClr>
                <a:schemeClr val="accent1"/>
              </a:buClr>
              <a:buFont typeface="Arial" panose="020B0604020202020204" pitchFamily="34" charset="0"/>
              <a:buChar char="•"/>
            </a:pPr>
            <a:endParaRPr lang="en-US" sz="2000" dirty="0">
              <a:latin typeface="Eraser"/>
            </a:endParaRPr>
          </a:p>
          <a:p>
            <a:pPr marL="285750" indent="-285750">
              <a:buClr>
                <a:schemeClr val="accent1"/>
              </a:buClr>
              <a:buFont typeface="Arial" panose="020B0604020202020204" pitchFamily="34" charset="0"/>
              <a:buChar char="•"/>
            </a:pPr>
            <a:r>
              <a:rPr lang="en-US" sz="2000" dirty="0">
                <a:latin typeface="Eraser"/>
              </a:rPr>
              <a:t>“If staff refuse to come back because of Covid-19 is that grounds for dismissal?”</a:t>
            </a:r>
          </a:p>
          <a:p>
            <a:pPr marL="285750" indent="-285750">
              <a:buClr>
                <a:schemeClr val="accent1"/>
              </a:buClr>
              <a:buFont typeface="Arial" panose="020B0604020202020204" pitchFamily="34" charset="0"/>
              <a:buChar char="•"/>
            </a:pPr>
            <a:endParaRPr lang="en-US" sz="2000" dirty="0">
              <a:latin typeface="Eraser"/>
            </a:endParaRPr>
          </a:p>
          <a:p>
            <a:pPr marL="285750" indent="-285750">
              <a:buClr>
                <a:schemeClr val="accent1"/>
              </a:buClr>
              <a:buFont typeface="Arial" panose="020B0604020202020204" pitchFamily="34" charset="0"/>
              <a:buChar char="•"/>
            </a:pPr>
            <a:r>
              <a:rPr lang="en-US" sz="2000" dirty="0">
                <a:latin typeface="Eraser"/>
              </a:rPr>
              <a:t>“Can an employee refuse to return to work once we reopen the childcare </a:t>
            </a:r>
            <a:r>
              <a:rPr lang="en-US" sz="2000" dirty="0" err="1">
                <a:latin typeface="Eraser"/>
              </a:rPr>
              <a:t>centres</a:t>
            </a:r>
            <a:r>
              <a:rPr lang="en-US" sz="2000" dirty="0">
                <a:latin typeface="Eraser"/>
              </a:rPr>
              <a:t>?”</a:t>
            </a:r>
          </a:p>
          <a:p>
            <a:pPr marL="285750" indent="-285750">
              <a:buClr>
                <a:schemeClr val="accent1"/>
              </a:buClr>
              <a:buFont typeface="Arial" panose="020B0604020202020204" pitchFamily="34" charset="0"/>
              <a:buChar char="•"/>
            </a:pPr>
            <a:endParaRPr lang="en-US" sz="2000" dirty="0">
              <a:latin typeface="Eraser"/>
            </a:endParaRPr>
          </a:p>
          <a:p>
            <a:pPr marL="285750" indent="-285750">
              <a:buClr>
                <a:schemeClr val="accent1"/>
              </a:buClr>
              <a:buFont typeface="Arial" panose="020B0604020202020204" pitchFamily="34" charset="0"/>
              <a:buChar char="•"/>
            </a:pPr>
            <a:r>
              <a:rPr lang="en-US" sz="2000" dirty="0">
                <a:latin typeface="Eraser"/>
              </a:rPr>
              <a:t>“Procedures/ options to address an unforeseen staff shortage leaving the center unable to meet mandatory staff / child ratios or enough staff to maintain prescribed safety protocols.  Example - 2 staff call in sick.  Can the center advise clients in advance that the child care service is contingent on availability of required staff and may be subject to change with no or little notice?”</a:t>
            </a:r>
          </a:p>
        </p:txBody>
      </p:sp>
    </p:spTree>
    <p:extLst>
      <p:ext uri="{BB962C8B-B14F-4D97-AF65-F5344CB8AC3E}">
        <p14:creationId xmlns:p14="http://schemas.microsoft.com/office/powerpoint/2010/main" val="2926758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9099" y="772732"/>
            <a:ext cx="8706118" cy="353943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800" dirty="0">
                <a:latin typeface="Eraser"/>
              </a:rPr>
              <a:t>“My question is if we must have only one teacher per group, how does that teacher get a break in the day?” </a:t>
            </a:r>
          </a:p>
          <a:p>
            <a:pPr marL="285750" indent="-285750">
              <a:buClr>
                <a:schemeClr val="accent1"/>
              </a:buClr>
              <a:buFont typeface="Arial" panose="020B0604020202020204" pitchFamily="34" charset="0"/>
              <a:buChar char="•"/>
            </a:pPr>
            <a:endParaRPr lang="en-US" sz="2800" dirty="0">
              <a:latin typeface="Eraser"/>
            </a:endParaRPr>
          </a:p>
          <a:p>
            <a:pPr marL="285750" indent="-285750">
              <a:buClr>
                <a:schemeClr val="accent1"/>
              </a:buClr>
              <a:buFont typeface="Arial" panose="020B0604020202020204" pitchFamily="34" charset="0"/>
              <a:buChar char="•"/>
            </a:pPr>
            <a:r>
              <a:rPr lang="en-US" sz="2800" dirty="0">
                <a:latin typeface="Eraser"/>
              </a:rPr>
              <a:t>“What happens when we must get a supply teacher when that teacher is sick? Teachers are often sick and finding supply a teacher was a problem even before the pandemic.” </a:t>
            </a:r>
          </a:p>
        </p:txBody>
      </p:sp>
    </p:spTree>
    <p:extLst>
      <p:ext uri="{BB962C8B-B14F-4D97-AF65-F5344CB8AC3E}">
        <p14:creationId xmlns:p14="http://schemas.microsoft.com/office/powerpoint/2010/main" val="48810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9127-679F-462A-9E5B-FBECB32EF188}"/>
              </a:ext>
            </a:extLst>
          </p:cNvPr>
          <p:cNvSpPr>
            <a:spLocks noGrp="1"/>
          </p:cNvSpPr>
          <p:nvPr>
            <p:ph type="title"/>
          </p:nvPr>
        </p:nvSpPr>
        <p:spPr/>
        <p:txBody>
          <a:bodyPr/>
          <a:lstStyle/>
          <a:p>
            <a:r>
              <a:rPr lang="en-CA" sz="4400" dirty="0">
                <a:latin typeface="Eraser" pitchFamily="2" charset="0"/>
              </a:rPr>
              <a:t>Agenda</a:t>
            </a:r>
            <a:r>
              <a:rPr lang="en-CA" dirty="0"/>
              <a:t> </a:t>
            </a:r>
          </a:p>
        </p:txBody>
      </p:sp>
      <p:sp>
        <p:nvSpPr>
          <p:cNvPr id="3" name="Content Placeholder 2">
            <a:extLst>
              <a:ext uri="{FF2B5EF4-FFF2-40B4-BE49-F238E27FC236}">
                <a16:creationId xmlns:a16="http://schemas.microsoft.com/office/drawing/2014/main" id="{143C77A2-D95E-4A3C-822C-B48485E9F9A4}"/>
              </a:ext>
            </a:extLst>
          </p:cNvPr>
          <p:cNvSpPr>
            <a:spLocks noGrp="1"/>
          </p:cNvSpPr>
          <p:nvPr>
            <p:ph sz="quarter" idx="13"/>
          </p:nvPr>
        </p:nvSpPr>
        <p:spPr>
          <a:xfrm>
            <a:off x="685801" y="1837765"/>
            <a:ext cx="10394707" cy="3311189"/>
          </a:xfrm>
        </p:spPr>
        <p:txBody>
          <a:bodyPr>
            <a:normAutofit fontScale="92500" lnSpcReduction="10000"/>
          </a:bodyPr>
          <a:lstStyle/>
          <a:p>
            <a:r>
              <a:rPr lang="en-CA" dirty="0">
                <a:latin typeface="Eraser"/>
              </a:rPr>
              <a:t>Discuss what OHSA says about COVID 19</a:t>
            </a:r>
          </a:p>
          <a:p>
            <a:r>
              <a:rPr lang="en-CA" dirty="0">
                <a:latin typeface="Eraser"/>
              </a:rPr>
              <a:t>Discuss standards and guidelines that have been developed</a:t>
            </a:r>
          </a:p>
          <a:p>
            <a:r>
              <a:rPr lang="en-CA" dirty="0">
                <a:latin typeface="Eraser"/>
              </a:rPr>
              <a:t>Discuss and show what an “Infectious Disease Policy” would look like</a:t>
            </a:r>
          </a:p>
          <a:p>
            <a:r>
              <a:rPr lang="en-CA" dirty="0">
                <a:latin typeface="Eraser"/>
              </a:rPr>
              <a:t>Go through the process of conducting a COVID 19 Risk Assessment</a:t>
            </a:r>
          </a:p>
          <a:p>
            <a:r>
              <a:rPr lang="en-CA" dirty="0">
                <a:latin typeface="Eraser"/>
              </a:rPr>
              <a:t>Discuss how to develop a safe work instruction based on your risk assessment</a:t>
            </a:r>
          </a:p>
          <a:p>
            <a:r>
              <a:rPr lang="en-CA" dirty="0">
                <a:latin typeface="Eraser"/>
              </a:rPr>
              <a:t>Answer common questions from participants.</a:t>
            </a:r>
          </a:p>
        </p:txBody>
      </p:sp>
    </p:spTree>
    <p:extLst>
      <p:ext uri="{BB962C8B-B14F-4D97-AF65-F5344CB8AC3E}">
        <p14:creationId xmlns:p14="http://schemas.microsoft.com/office/powerpoint/2010/main" val="1446156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5344-78FF-479D-B80A-C97E42DC62BC}"/>
              </a:ext>
            </a:extLst>
          </p:cNvPr>
          <p:cNvSpPr>
            <a:spLocks noGrp="1"/>
          </p:cNvSpPr>
          <p:nvPr>
            <p:ph type="title"/>
          </p:nvPr>
        </p:nvSpPr>
        <p:spPr>
          <a:xfrm>
            <a:off x="683625" y="260798"/>
            <a:ext cx="10396882" cy="1151965"/>
          </a:xfrm>
        </p:spPr>
        <p:txBody>
          <a:bodyPr/>
          <a:lstStyle/>
          <a:p>
            <a:r>
              <a:rPr lang="en-CA" dirty="0">
                <a:latin typeface="Eraser"/>
              </a:rPr>
              <a:t>For More Info….</a:t>
            </a:r>
          </a:p>
        </p:txBody>
      </p:sp>
      <p:sp>
        <p:nvSpPr>
          <p:cNvPr id="3" name="Content Placeholder 2">
            <a:extLst>
              <a:ext uri="{FF2B5EF4-FFF2-40B4-BE49-F238E27FC236}">
                <a16:creationId xmlns:a16="http://schemas.microsoft.com/office/drawing/2014/main" id="{4CD8AA6A-B4A8-4DE1-934D-4140E38A2BCF}"/>
              </a:ext>
            </a:extLst>
          </p:cNvPr>
          <p:cNvSpPr>
            <a:spLocks noGrp="1"/>
          </p:cNvSpPr>
          <p:nvPr>
            <p:ph sz="quarter" idx="13"/>
          </p:nvPr>
        </p:nvSpPr>
        <p:spPr>
          <a:xfrm>
            <a:off x="683625" y="1412763"/>
            <a:ext cx="10394707" cy="3311189"/>
          </a:xfrm>
        </p:spPr>
        <p:txBody>
          <a:bodyPr>
            <a:normAutofit fontScale="85000" lnSpcReduction="10000"/>
          </a:bodyPr>
          <a:lstStyle/>
          <a:p>
            <a:r>
              <a:rPr lang="en-CA" b="1" u="sng" dirty="0">
                <a:solidFill>
                  <a:srgbClr val="0070C0"/>
                </a:solidFill>
                <a:latin typeface="Eraser"/>
                <a:hlinkClick r:id="rId2"/>
              </a:rPr>
              <a:t>Health Canada </a:t>
            </a:r>
            <a:endParaRPr lang="en-CA" b="1" u="sng" dirty="0">
              <a:solidFill>
                <a:srgbClr val="0070C0"/>
              </a:solidFill>
              <a:latin typeface="Eraser"/>
            </a:endParaRPr>
          </a:p>
          <a:p>
            <a:r>
              <a:rPr lang="en-CA" dirty="0">
                <a:latin typeface="Eraser"/>
              </a:rPr>
              <a:t>Public Health Ontario </a:t>
            </a:r>
            <a:r>
              <a:rPr lang="en-CA" dirty="0">
                <a:latin typeface="Eraser"/>
                <a:hlinkClick r:id="rId3"/>
              </a:rPr>
              <a:t>https://www.publichealthontario.ca/en/diseases-and-conditions/infectious-diseases/respiratory-diseases/novel-coronavirus</a:t>
            </a:r>
            <a:endParaRPr lang="en-CA" dirty="0">
              <a:latin typeface="Eraser"/>
            </a:endParaRPr>
          </a:p>
          <a:p>
            <a:r>
              <a:rPr lang="en-CA" dirty="0">
                <a:latin typeface="Eraser"/>
              </a:rPr>
              <a:t>World Health Organization </a:t>
            </a:r>
            <a:r>
              <a:rPr lang="en-CA" dirty="0">
                <a:latin typeface="Eraser"/>
                <a:hlinkClick r:id="rId4"/>
              </a:rPr>
              <a:t>https://www.who.int/emergencies/diseases/novel-coronavirus-2019</a:t>
            </a:r>
            <a:endParaRPr lang="en-CA" dirty="0">
              <a:latin typeface="Eraser"/>
            </a:endParaRPr>
          </a:p>
          <a:p>
            <a:r>
              <a:rPr lang="en-CA" dirty="0">
                <a:latin typeface="Eraser"/>
              </a:rPr>
              <a:t>See other contacts and links on the Public Services H&amp;S Association guide lines for child care facilities. </a:t>
            </a:r>
          </a:p>
        </p:txBody>
      </p:sp>
    </p:spTree>
    <p:extLst>
      <p:ext uri="{BB962C8B-B14F-4D97-AF65-F5344CB8AC3E}">
        <p14:creationId xmlns:p14="http://schemas.microsoft.com/office/powerpoint/2010/main" val="2884887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6538-0963-4BA3-8501-5BDC9596243E}"/>
              </a:ext>
            </a:extLst>
          </p:cNvPr>
          <p:cNvSpPr>
            <a:spLocks noGrp="1"/>
          </p:cNvSpPr>
          <p:nvPr>
            <p:ph type="title"/>
          </p:nvPr>
        </p:nvSpPr>
        <p:spPr>
          <a:xfrm>
            <a:off x="685800" y="701712"/>
            <a:ext cx="9993736" cy="1080938"/>
          </a:xfrm>
        </p:spPr>
        <p:txBody>
          <a:bodyPr>
            <a:normAutofit/>
          </a:bodyPr>
          <a:lstStyle/>
          <a:p>
            <a:r>
              <a:rPr lang="en-CA" sz="3500" dirty="0">
                <a:latin typeface="Eraser" pitchFamily="2" charset="0"/>
              </a:rPr>
              <a:t>Coming Soon: Something exciting!</a:t>
            </a:r>
          </a:p>
        </p:txBody>
      </p:sp>
      <p:sp>
        <p:nvSpPr>
          <p:cNvPr id="3" name="Content Placeholder 2">
            <a:extLst>
              <a:ext uri="{FF2B5EF4-FFF2-40B4-BE49-F238E27FC236}">
                <a16:creationId xmlns:a16="http://schemas.microsoft.com/office/drawing/2014/main" id="{3B234D92-4F36-41DD-AAFD-6A1783F5CA4E}"/>
              </a:ext>
            </a:extLst>
          </p:cNvPr>
          <p:cNvSpPr>
            <a:spLocks noGrp="1"/>
          </p:cNvSpPr>
          <p:nvPr>
            <p:ph sz="quarter" idx="13"/>
          </p:nvPr>
        </p:nvSpPr>
        <p:spPr>
          <a:xfrm>
            <a:off x="685800" y="1782650"/>
            <a:ext cx="10394707" cy="3311189"/>
          </a:xfrm>
        </p:spPr>
        <p:txBody>
          <a:bodyPr>
            <a:normAutofit fontScale="85000" lnSpcReduction="20000"/>
          </a:bodyPr>
          <a:lstStyle/>
          <a:p>
            <a:pPr marL="0" indent="0">
              <a:buNone/>
            </a:pPr>
            <a:r>
              <a:rPr lang="en-CA" dirty="0">
                <a:latin typeface="Eraser"/>
              </a:rPr>
              <a:t>Industrial Safety Trainers will be proud to offer Distance Learning for JHSC Certification Training.</a:t>
            </a:r>
          </a:p>
          <a:p>
            <a:pPr marL="0" indent="0">
              <a:buNone/>
            </a:pPr>
            <a:endParaRPr lang="en-CA" dirty="0">
              <a:latin typeface="Eraser"/>
            </a:endParaRPr>
          </a:p>
          <a:p>
            <a:r>
              <a:rPr lang="en-CA" dirty="0">
                <a:latin typeface="Eraser"/>
              </a:rPr>
              <a:t>This is something new for Ontario, training via a ZOOM face to face learning.</a:t>
            </a:r>
          </a:p>
          <a:p>
            <a:endParaRPr lang="en-CA" dirty="0">
              <a:latin typeface="Eraser"/>
            </a:endParaRPr>
          </a:p>
          <a:p>
            <a:r>
              <a:rPr lang="en-CA" dirty="0">
                <a:latin typeface="Eraser"/>
              </a:rPr>
              <a:t>Get Certified from anywhere!</a:t>
            </a:r>
          </a:p>
          <a:p>
            <a:pPr marL="0" indent="0">
              <a:buNone/>
            </a:pPr>
            <a:endParaRPr lang="en-CA" dirty="0">
              <a:latin typeface="Eraser"/>
            </a:endParaRPr>
          </a:p>
          <a:p>
            <a:r>
              <a:rPr lang="en-CA" dirty="0">
                <a:latin typeface="Eraser"/>
              </a:rPr>
              <a:t>We are here to help, contact our office at </a:t>
            </a:r>
            <a:r>
              <a:rPr lang="en-CA" dirty="0">
                <a:latin typeface="Eraser"/>
                <a:hlinkClick r:id="rId2"/>
              </a:rPr>
              <a:t>Hello</a:t>
            </a:r>
            <a:r>
              <a:rPr lang="en-CA" dirty="0">
                <a:latin typeface="Droid Sans" panose="020B0606030804020204" pitchFamily="34" charset="0"/>
                <a:ea typeface="Droid Sans" panose="020B0606030804020204" pitchFamily="34" charset="0"/>
                <a:cs typeface="Droid Sans" panose="020B0606030804020204" pitchFamily="34" charset="0"/>
                <a:hlinkClick r:id="rId2"/>
              </a:rPr>
              <a:t>@</a:t>
            </a:r>
            <a:r>
              <a:rPr lang="en-CA" dirty="0">
                <a:latin typeface="Eraser"/>
                <a:hlinkClick r:id="rId2"/>
              </a:rPr>
              <a:t>istcanada.ca</a:t>
            </a:r>
            <a:r>
              <a:rPr lang="en-CA" dirty="0">
                <a:latin typeface="Eraser"/>
              </a:rPr>
              <a:t> </a:t>
            </a:r>
          </a:p>
        </p:txBody>
      </p:sp>
    </p:spTree>
    <p:extLst>
      <p:ext uri="{BB962C8B-B14F-4D97-AF65-F5344CB8AC3E}">
        <p14:creationId xmlns:p14="http://schemas.microsoft.com/office/powerpoint/2010/main" val="3258155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41868-810C-4E5E-9642-6A48FC79BAB1}"/>
              </a:ext>
            </a:extLst>
          </p:cNvPr>
          <p:cNvSpPr>
            <a:spLocks noGrp="1"/>
          </p:cNvSpPr>
          <p:nvPr>
            <p:ph type="title"/>
          </p:nvPr>
        </p:nvSpPr>
        <p:spPr/>
        <p:txBody>
          <a:bodyPr>
            <a:normAutofit fontScale="90000"/>
          </a:bodyPr>
          <a:lstStyle/>
          <a:p>
            <a:r>
              <a:rPr lang="en-CA" dirty="0">
                <a:latin typeface="Eraser"/>
              </a:rPr>
              <a:t>Download Risk Assessment and Policy</a:t>
            </a:r>
          </a:p>
        </p:txBody>
      </p:sp>
      <p:sp>
        <p:nvSpPr>
          <p:cNvPr id="3" name="Content Placeholder 2">
            <a:extLst>
              <a:ext uri="{FF2B5EF4-FFF2-40B4-BE49-F238E27FC236}">
                <a16:creationId xmlns:a16="http://schemas.microsoft.com/office/drawing/2014/main" id="{8F90D107-30FE-4F6A-B0B6-C09AF39588B2}"/>
              </a:ext>
            </a:extLst>
          </p:cNvPr>
          <p:cNvSpPr>
            <a:spLocks noGrp="1"/>
          </p:cNvSpPr>
          <p:nvPr>
            <p:ph sz="quarter" idx="13"/>
          </p:nvPr>
        </p:nvSpPr>
        <p:spPr/>
        <p:txBody>
          <a:bodyPr>
            <a:normAutofit fontScale="85000" lnSpcReduction="20000"/>
          </a:bodyPr>
          <a:lstStyle/>
          <a:p>
            <a:pPr marL="0" indent="0">
              <a:buNone/>
            </a:pPr>
            <a:r>
              <a:rPr lang="en-CA" sz="3200" dirty="0">
                <a:latin typeface="Eraser"/>
              </a:rPr>
              <a:t>For a copy of this presentation and risk assessment go to:</a:t>
            </a:r>
          </a:p>
          <a:p>
            <a:endParaRPr lang="en-CA" dirty="0">
              <a:latin typeface="Eraser"/>
            </a:endParaRPr>
          </a:p>
          <a:p>
            <a:pPr marL="0" indent="0">
              <a:buNone/>
            </a:pPr>
            <a:r>
              <a:rPr lang="en-CA" sz="3600" b="1" u="sng" dirty="0">
                <a:solidFill>
                  <a:srgbClr val="FF0000"/>
                </a:solidFill>
                <a:latin typeface="Eraser"/>
                <a:hlinkClick r:id="rId2">
                  <a:extLst>
                    <a:ext uri="{A12FA001-AC4F-418D-AE19-62706E023703}">
                      <ahyp:hlinkClr xmlns:ahyp="http://schemas.microsoft.com/office/drawing/2018/hyperlinkcolor" val="tx"/>
                    </a:ext>
                  </a:extLst>
                </a:hlinkClick>
              </a:rPr>
              <a:t>https://thesafetybus.com/covid-webinar/</a:t>
            </a:r>
            <a:endParaRPr lang="en-CA" sz="3600" b="1" u="sng" dirty="0">
              <a:solidFill>
                <a:srgbClr val="FF0000"/>
              </a:solidFill>
              <a:latin typeface="Eraser"/>
            </a:endParaRPr>
          </a:p>
          <a:p>
            <a:endParaRPr lang="en-CA" sz="3600" b="1" u="sng" dirty="0">
              <a:solidFill>
                <a:schemeClr val="bg1"/>
              </a:solidFill>
              <a:latin typeface="Eraser"/>
            </a:endParaRPr>
          </a:p>
          <a:p>
            <a:pPr marL="0" indent="0">
              <a:buNone/>
            </a:pPr>
            <a:r>
              <a:rPr lang="en-CA" sz="3600" b="1" u="sng" dirty="0">
                <a:latin typeface="Eraser"/>
              </a:rPr>
              <a:t>Randy</a:t>
            </a:r>
            <a:r>
              <a:rPr lang="en-CA" sz="3600" b="1" u="sng" dirty="0">
                <a:latin typeface="Dubai" panose="020B0503030403030204" pitchFamily="34" charset="-78"/>
                <a:cs typeface="Dubai" panose="020B0503030403030204" pitchFamily="34" charset="-78"/>
              </a:rPr>
              <a:t>@</a:t>
            </a:r>
            <a:r>
              <a:rPr lang="en-CA" sz="3600" b="1" u="sng" dirty="0">
                <a:latin typeface="@Elephant" panose="02030600000101010101" pitchFamily="18" charset="0"/>
              </a:rPr>
              <a:t> </a:t>
            </a:r>
            <a:r>
              <a:rPr lang="en-CA" sz="3600" b="1" u="sng" dirty="0">
                <a:latin typeface="Eraser"/>
              </a:rPr>
              <a:t>istcanada.ca</a:t>
            </a:r>
            <a:endParaRPr lang="en-CA" sz="3600" b="1" dirty="0">
              <a:latin typeface="Eraser"/>
            </a:endParaRPr>
          </a:p>
        </p:txBody>
      </p:sp>
    </p:spTree>
    <p:extLst>
      <p:ext uri="{BB962C8B-B14F-4D97-AF65-F5344CB8AC3E}">
        <p14:creationId xmlns:p14="http://schemas.microsoft.com/office/powerpoint/2010/main" val="3265490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822F-2F74-4206-9B02-4F0EC2297162}"/>
              </a:ext>
            </a:extLst>
          </p:cNvPr>
          <p:cNvSpPr>
            <a:spLocks noGrp="1"/>
          </p:cNvSpPr>
          <p:nvPr>
            <p:ph type="title"/>
          </p:nvPr>
        </p:nvSpPr>
        <p:spPr/>
        <p:txBody>
          <a:bodyPr>
            <a:normAutofit fontScale="90000"/>
          </a:bodyPr>
          <a:lstStyle/>
          <a:p>
            <a:r>
              <a:rPr lang="en-CA" dirty="0">
                <a:latin typeface="Eraser"/>
              </a:rPr>
              <a:t>Thank you for attending this workshop!!</a:t>
            </a:r>
          </a:p>
        </p:txBody>
      </p:sp>
      <p:pic>
        <p:nvPicPr>
          <p:cNvPr id="4" name="Picture 3">
            <a:extLst>
              <a:ext uri="{FF2B5EF4-FFF2-40B4-BE49-F238E27FC236}">
                <a16:creationId xmlns:a16="http://schemas.microsoft.com/office/drawing/2014/main" id="{F9FDE501-7203-4222-AB8B-9DA3ECD50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2757356"/>
            <a:ext cx="10287000" cy="2400300"/>
          </a:xfrm>
          <a:prstGeom prst="rect">
            <a:avLst/>
          </a:prstGeom>
        </p:spPr>
      </p:pic>
    </p:spTree>
    <p:extLst>
      <p:ext uri="{BB962C8B-B14F-4D97-AF65-F5344CB8AC3E}">
        <p14:creationId xmlns:p14="http://schemas.microsoft.com/office/powerpoint/2010/main" val="364827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DC92-C5EC-4734-BDEB-A14995D31268}"/>
              </a:ext>
            </a:extLst>
          </p:cNvPr>
          <p:cNvSpPr>
            <a:spLocks noGrp="1"/>
          </p:cNvSpPr>
          <p:nvPr>
            <p:ph type="title"/>
          </p:nvPr>
        </p:nvSpPr>
        <p:spPr>
          <a:xfrm>
            <a:off x="456987" y="606287"/>
            <a:ext cx="7822095" cy="904461"/>
          </a:xfrm>
        </p:spPr>
        <p:txBody>
          <a:bodyPr>
            <a:normAutofit fontScale="90000"/>
          </a:bodyPr>
          <a:lstStyle/>
          <a:p>
            <a:r>
              <a:rPr lang="en-CA" dirty="0">
                <a:latin typeface="Eraser" pitchFamily="2" charset="0"/>
              </a:rPr>
              <a:t>Things Have Changed</a:t>
            </a:r>
          </a:p>
        </p:txBody>
      </p:sp>
      <p:sp>
        <p:nvSpPr>
          <p:cNvPr id="3" name="Content Placeholder 2">
            <a:extLst>
              <a:ext uri="{FF2B5EF4-FFF2-40B4-BE49-F238E27FC236}">
                <a16:creationId xmlns:a16="http://schemas.microsoft.com/office/drawing/2014/main" id="{8445C702-A2FC-41C5-B78F-C59BECB9085A}"/>
              </a:ext>
            </a:extLst>
          </p:cNvPr>
          <p:cNvSpPr>
            <a:spLocks noGrp="1"/>
          </p:cNvSpPr>
          <p:nvPr>
            <p:ph sz="quarter" idx="13"/>
          </p:nvPr>
        </p:nvSpPr>
        <p:spPr>
          <a:xfrm>
            <a:off x="456987" y="1793534"/>
            <a:ext cx="5928297" cy="3599316"/>
          </a:xfrm>
        </p:spPr>
        <p:txBody>
          <a:bodyPr>
            <a:normAutofit lnSpcReduction="10000"/>
          </a:bodyPr>
          <a:lstStyle/>
          <a:p>
            <a:r>
              <a:rPr lang="en-CA" sz="3200" dirty="0">
                <a:latin typeface="Eraser"/>
              </a:rPr>
              <a:t>Who would have thought?</a:t>
            </a:r>
          </a:p>
          <a:p>
            <a:r>
              <a:rPr lang="en-CA" sz="3200" dirty="0">
                <a:latin typeface="Eraser"/>
              </a:rPr>
              <a:t>This is new to everyone, we need to think outside of the box</a:t>
            </a:r>
          </a:p>
        </p:txBody>
      </p:sp>
      <p:pic>
        <p:nvPicPr>
          <p:cNvPr id="1026" name="Picture 2" descr="This Celebrity-Favorite Hazmat Suit Won't Protect You From the ...">
            <a:extLst>
              <a:ext uri="{FF2B5EF4-FFF2-40B4-BE49-F238E27FC236}">
                <a16:creationId xmlns:a16="http://schemas.microsoft.com/office/drawing/2014/main" id="{98999687-AD99-41FE-A93A-6337D346CE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082"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20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60E9-6A0E-4D7B-98A9-BA4FFF8CDF06}"/>
              </a:ext>
            </a:extLst>
          </p:cNvPr>
          <p:cNvSpPr>
            <a:spLocks noGrp="1"/>
          </p:cNvSpPr>
          <p:nvPr>
            <p:ph type="title"/>
          </p:nvPr>
        </p:nvSpPr>
        <p:spPr>
          <a:xfrm>
            <a:off x="685801" y="257262"/>
            <a:ext cx="10351393" cy="1404113"/>
          </a:xfrm>
        </p:spPr>
        <p:txBody>
          <a:bodyPr/>
          <a:lstStyle/>
          <a:p>
            <a:r>
              <a:rPr lang="en-CA" dirty="0">
                <a:latin typeface="Eraser"/>
              </a:rPr>
              <a:t>What does the Law say?</a:t>
            </a:r>
          </a:p>
        </p:txBody>
      </p:sp>
      <p:sp>
        <p:nvSpPr>
          <p:cNvPr id="3" name="Content Placeholder 2">
            <a:extLst>
              <a:ext uri="{FF2B5EF4-FFF2-40B4-BE49-F238E27FC236}">
                <a16:creationId xmlns:a16="http://schemas.microsoft.com/office/drawing/2014/main" id="{46BA805C-D7CE-4B20-B281-730592AA1801}"/>
              </a:ext>
            </a:extLst>
          </p:cNvPr>
          <p:cNvSpPr>
            <a:spLocks noGrp="1"/>
          </p:cNvSpPr>
          <p:nvPr>
            <p:ph sz="quarter" idx="13"/>
          </p:nvPr>
        </p:nvSpPr>
        <p:spPr>
          <a:xfrm>
            <a:off x="685801" y="1409227"/>
            <a:ext cx="6930971" cy="3599316"/>
          </a:xfrm>
        </p:spPr>
        <p:txBody>
          <a:bodyPr/>
          <a:lstStyle/>
          <a:p>
            <a:r>
              <a:rPr lang="en-CA" dirty="0">
                <a:latin typeface="Eraser"/>
              </a:rPr>
              <a:t>Due Diligence - section 25 OHSA</a:t>
            </a:r>
          </a:p>
          <a:p>
            <a:r>
              <a:rPr lang="en-CA" dirty="0">
                <a:latin typeface="Eraser"/>
              </a:rPr>
              <a:t>Take every precaution reasonable in the circumstances for the protection of workers</a:t>
            </a:r>
          </a:p>
          <a:p>
            <a:r>
              <a:rPr lang="en-CA" dirty="0">
                <a:latin typeface="Eraser"/>
              </a:rPr>
              <a:t>Understand the hazards in your workplace</a:t>
            </a:r>
          </a:p>
          <a:p>
            <a:r>
              <a:rPr lang="en-CA" dirty="0">
                <a:latin typeface="Eraser"/>
              </a:rPr>
              <a:t>Train your workers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1789" y="2021983"/>
            <a:ext cx="2600255" cy="3469824"/>
          </a:xfrm>
          <a:prstGeom prst="rect">
            <a:avLst/>
          </a:prstGeom>
        </p:spPr>
      </p:pic>
    </p:spTree>
    <p:extLst>
      <p:ext uri="{BB962C8B-B14F-4D97-AF65-F5344CB8AC3E}">
        <p14:creationId xmlns:p14="http://schemas.microsoft.com/office/powerpoint/2010/main" val="291633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D24EE-5577-494D-885F-F7C6771FEF81}"/>
              </a:ext>
            </a:extLst>
          </p:cNvPr>
          <p:cNvSpPr>
            <a:spLocks noGrp="1"/>
          </p:cNvSpPr>
          <p:nvPr>
            <p:ph sz="quarter" idx="13"/>
          </p:nvPr>
        </p:nvSpPr>
        <p:spPr>
          <a:xfrm>
            <a:off x="354519" y="1154754"/>
            <a:ext cx="7656139" cy="4396040"/>
          </a:xfrm>
        </p:spPr>
        <p:txBody>
          <a:bodyPr>
            <a:normAutofit fontScale="70000" lnSpcReduction="20000"/>
          </a:bodyPr>
          <a:lstStyle/>
          <a:p>
            <a:pPr marL="0" indent="0">
              <a:buNone/>
            </a:pPr>
            <a:r>
              <a:rPr lang="en-CA" dirty="0">
                <a:latin typeface="Eraser"/>
                <a:cs typeface="Arial" panose="020B0604020202020204" pitchFamily="34" charset="0"/>
              </a:rPr>
              <a:t>According to the province, the stages for reopening are as follows:</a:t>
            </a:r>
          </a:p>
          <a:p>
            <a:r>
              <a:rPr lang="en-CA" b="1" dirty="0">
                <a:latin typeface="Eraser"/>
                <a:cs typeface="Arial" panose="020B0604020202020204" pitchFamily="34" charset="0"/>
              </a:rPr>
              <a:t>Phase 1:</a:t>
            </a:r>
            <a:r>
              <a:rPr lang="en-CA" dirty="0">
                <a:latin typeface="Eraser"/>
                <a:cs typeface="Arial" panose="020B0604020202020204" pitchFamily="34" charset="0"/>
              </a:rPr>
              <a:t> Select workplaces that can "immediately meet" public health guidance and some outdoor spaces such as parks.</a:t>
            </a:r>
          </a:p>
          <a:p>
            <a:r>
              <a:rPr lang="en-CA" b="1" dirty="0">
                <a:latin typeface="Eraser"/>
                <a:cs typeface="Arial" panose="020B0604020202020204" pitchFamily="34" charset="0"/>
              </a:rPr>
              <a:t>Phase 2:</a:t>
            </a:r>
            <a:r>
              <a:rPr lang="en-CA" dirty="0">
                <a:latin typeface="Eraser"/>
                <a:cs typeface="Arial" panose="020B0604020202020204" pitchFamily="34" charset="0"/>
              </a:rPr>
              <a:t> More workplaces </a:t>
            </a:r>
            <a:r>
              <a:rPr lang="en-CA" b="1" u="sng" dirty="0">
                <a:latin typeface="Eraser"/>
                <a:cs typeface="Arial" panose="020B0604020202020204" pitchFamily="34" charset="0"/>
              </a:rPr>
              <a:t>based on risk assessments</a:t>
            </a:r>
            <a:r>
              <a:rPr lang="en-CA" dirty="0">
                <a:latin typeface="Eraser"/>
                <a:cs typeface="Arial" panose="020B0604020202020204" pitchFamily="34" charset="0"/>
              </a:rPr>
              <a:t>, which could include some service industries and retail; and some larger gatherings. </a:t>
            </a:r>
            <a:r>
              <a:rPr lang="en-CA" b="1" u="sng" dirty="0">
                <a:latin typeface="Eraser"/>
                <a:cs typeface="Arial" panose="020B0604020202020204" pitchFamily="34" charset="0"/>
              </a:rPr>
              <a:t>This includes the childcare industry.</a:t>
            </a:r>
          </a:p>
          <a:p>
            <a:r>
              <a:rPr lang="en-CA" b="1" dirty="0">
                <a:latin typeface="Eraser"/>
                <a:cs typeface="Arial" panose="020B0604020202020204" pitchFamily="34" charset="0"/>
              </a:rPr>
              <a:t>Phase 3:</a:t>
            </a:r>
            <a:r>
              <a:rPr lang="en-CA" dirty="0">
                <a:latin typeface="Eraser"/>
                <a:cs typeface="Arial" panose="020B0604020202020204" pitchFamily="34" charset="0"/>
              </a:rPr>
              <a:t> Further relax restrictions on public gatherings and open all work places "responsibly." Even in this phase, however, "large gatherings such as concerts and sporting events will continue to be restricted for the foreseeable future."</a:t>
            </a:r>
          </a:p>
          <a:p>
            <a:r>
              <a:rPr lang="en-CA" dirty="0">
                <a:latin typeface="Eraser"/>
                <a:cs typeface="Arial" panose="020B0604020202020204" pitchFamily="34" charset="0"/>
              </a:rPr>
              <a:t>Each stage would last at least two to four weeks, at which point Ontario's chief medical officer of health could then tighten certain restrictions, extend the stage or advise that the province can move into the next phase.</a:t>
            </a:r>
          </a:p>
          <a:p>
            <a:endParaRPr lang="en-CA" dirty="0"/>
          </a:p>
        </p:txBody>
      </p:sp>
      <p:sp>
        <p:nvSpPr>
          <p:cNvPr id="4" name="Rectangle 3">
            <a:extLst>
              <a:ext uri="{FF2B5EF4-FFF2-40B4-BE49-F238E27FC236}">
                <a16:creationId xmlns:a16="http://schemas.microsoft.com/office/drawing/2014/main" id="{E278F847-EAD7-41E1-BF2A-0A355763CE36}"/>
              </a:ext>
            </a:extLst>
          </p:cNvPr>
          <p:cNvSpPr/>
          <p:nvPr/>
        </p:nvSpPr>
        <p:spPr>
          <a:xfrm>
            <a:off x="354520" y="283804"/>
            <a:ext cx="10221141" cy="646331"/>
          </a:xfrm>
          <a:prstGeom prst="rect">
            <a:avLst/>
          </a:prstGeom>
        </p:spPr>
        <p:txBody>
          <a:bodyPr wrap="square">
            <a:spAutoFit/>
          </a:bodyPr>
          <a:lstStyle/>
          <a:p>
            <a:r>
              <a:rPr lang="en-CA" sz="3600" dirty="0">
                <a:solidFill>
                  <a:schemeClr val="accent1"/>
                </a:solidFill>
                <a:latin typeface="Eraser" pitchFamily="2" charset="0"/>
              </a:rPr>
              <a:t>In the News!</a:t>
            </a:r>
            <a:endParaRPr lang="en-CA" sz="3600" dirty="0">
              <a:solidFill>
                <a:schemeClr val="accent1"/>
              </a:solidFill>
            </a:endParaRPr>
          </a:p>
        </p:txBody>
      </p:sp>
      <p:pic>
        <p:nvPicPr>
          <p:cNvPr id="2050" name="Picture 2" descr="Ontario premier says announcement coming Tuesday on schools, child ...">
            <a:extLst>
              <a:ext uri="{FF2B5EF4-FFF2-40B4-BE49-F238E27FC236}">
                <a16:creationId xmlns:a16="http://schemas.microsoft.com/office/drawing/2014/main" id="{BAF7725D-BC45-4C69-97A9-ADBB3322D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9362" y="1871784"/>
            <a:ext cx="3378926" cy="190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5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15344"/>
            <a:ext cx="10396882" cy="1151965"/>
          </a:xfrm>
        </p:spPr>
        <p:txBody>
          <a:bodyPr>
            <a:normAutofit fontScale="90000"/>
          </a:bodyPr>
          <a:lstStyle/>
          <a:p>
            <a:r>
              <a:rPr lang="en-US" dirty="0">
                <a:latin typeface="Eraser"/>
              </a:rPr>
              <a:t>May 19</a:t>
            </a:r>
            <a:r>
              <a:rPr lang="en-US" baseline="30000" dirty="0">
                <a:latin typeface="Eraser"/>
              </a:rPr>
              <a:t>th</a:t>
            </a:r>
            <a:r>
              <a:rPr lang="en-US" dirty="0">
                <a:latin typeface="Eraser"/>
              </a:rPr>
              <a:t> 2020 Announcement </a:t>
            </a:r>
            <a:endParaRPr lang="en-CA" dirty="0">
              <a:latin typeface="Eraser"/>
            </a:endParaRPr>
          </a:p>
        </p:txBody>
      </p:sp>
      <p:sp>
        <p:nvSpPr>
          <p:cNvPr id="3" name="Content Placeholder 2"/>
          <p:cNvSpPr>
            <a:spLocks noGrp="1"/>
          </p:cNvSpPr>
          <p:nvPr>
            <p:ph sz="quarter" idx="13"/>
          </p:nvPr>
        </p:nvSpPr>
        <p:spPr>
          <a:xfrm>
            <a:off x="685801" y="2295215"/>
            <a:ext cx="10394707" cy="3311189"/>
          </a:xfrm>
        </p:spPr>
        <p:txBody>
          <a:bodyPr>
            <a:normAutofit fontScale="92500" lnSpcReduction="10000"/>
          </a:bodyPr>
          <a:lstStyle/>
          <a:p>
            <a:r>
              <a:rPr lang="en-US" sz="2800" dirty="0">
                <a:latin typeface="Eraser"/>
              </a:rPr>
              <a:t>Capacity per center capped at 50 children</a:t>
            </a:r>
          </a:p>
          <a:p>
            <a:r>
              <a:rPr lang="en-US" sz="2800" dirty="0">
                <a:latin typeface="Eraser"/>
              </a:rPr>
              <a:t>Mandatory staff screening</a:t>
            </a:r>
          </a:p>
          <a:p>
            <a:r>
              <a:rPr lang="en-US" sz="2800" dirty="0">
                <a:latin typeface="Eraser"/>
              </a:rPr>
              <a:t>Restricted access to staff and children only</a:t>
            </a:r>
          </a:p>
          <a:p>
            <a:r>
              <a:rPr lang="en-US" sz="2800" dirty="0">
                <a:latin typeface="Eraser"/>
              </a:rPr>
              <a:t>Outbreak plan locally approved by Public Health Unit</a:t>
            </a:r>
          </a:p>
          <a:p>
            <a:r>
              <a:rPr lang="en-US" sz="2800" dirty="0">
                <a:latin typeface="Eraser"/>
              </a:rPr>
              <a:t>Other screening protocols to be discussed</a:t>
            </a:r>
          </a:p>
          <a:p>
            <a:endParaRPr lang="en-US" dirty="0"/>
          </a:p>
          <a:p>
            <a:endParaRPr lang="en-CA" dirty="0"/>
          </a:p>
        </p:txBody>
      </p:sp>
    </p:spTree>
    <p:extLst>
      <p:ext uri="{BB962C8B-B14F-4D97-AF65-F5344CB8AC3E}">
        <p14:creationId xmlns:p14="http://schemas.microsoft.com/office/powerpoint/2010/main" val="52092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53BD-6B6C-4BF9-BC29-AC8773D223AD}"/>
              </a:ext>
            </a:extLst>
          </p:cNvPr>
          <p:cNvSpPr>
            <a:spLocks noGrp="1"/>
          </p:cNvSpPr>
          <p:nvPr>
            <p:ph type="title"/>
          </p:nvPr>
        </p:nvSpPr>
        <p:spPr>
          <a:xfrm>
            <a:off x="577290" y="0"/>
            <a:ext cx="10396882" cy="1151965"/>
          </a:xfrm>
        </p:spPr>
        <p:txBody>
          <a:bodyPr/>
          <a:lstStyle/>
          <a:p>
            <a:r>
              <a:rPr lang="en-CA" sz="2800" dirty="0">
                <a:latin typeface="Eraser" pitchFamily="2" charset="0"/>
              </a:rPr>
              <a:t>Childcare centers need to get back to work!</a:t>
            </a:r>
          </a:p>
        </p:txBody>
      </p:sp>
      <p:sp>
        <p:nvSpPr>
          <p:cNvPr id="3" name="Content Placeholder 2">
            <a:extLst>
              <a:ext uri="{FF2B5EF4-FFF2-40B4-BE49-F238E27FC236}">
                <a16:creationId xmlns:a16="http://schemas.microsoft.com/office/drawing/2014/main" id="{676A3354-3263-47CD-9FC4-2AA648382CA2}"/>
              </a:ext>
            </a:extLst>
          </p:cNvPr>
          <p:cNvSpPr>
            <a:spLocks noGrp="1"/>
          </p:cNvSpPr>
          <p:nvPr>
            <p:ph sz="quarter" idx="13"/>
          </p:nvPr>
        </p:nvSpPr>
        <p:spPr>
          <a:xfrm>
            <a:off x="577290" y="1048985"/>
            <a:ext cx="11065212" cy="4733629"/>
          </a:xfrm>
        </p:spPr>
        <p:txBody>
          <a:bodyPr>
            <a:normAutofit fontScale="55000" lnSpcReduction="20000"/>
          </a:bodyPr>
          <a:lstStyle/>
          <a:p>
            <a:pPr marL="0" indent="0" fontAlgn="base">
              <a:buNone/>
            </a:pPr>
            <a:r>
              <a:rPr lang="en-CA" sz="2900" dirty="0">
                <a:latin typeface="Eraser"/>
              </a:rPr>
              <a:t>Ministry of Health released a standard on March 29</a:t>
            </a:r>
            <a:r>
              <a:rPr lang="en-CA" sz="2900" baseline="30000" dirty="0">
                <a:latin typeface="Eraser"/>
              </a:rPr>
              <a:t>th</a:t>
            </a:r>
            <a:r>
              <a:rPr lang="en-CA" sz="2900" dirty="0">
                <a:latin typeface="Eraser"/>
              </a:rPr>
              <a:t>, updated May 8</a:t>
            </a:r>
            <a:r>
              <a:rPr lang="en-CA" sz="2900" baseline="30000" dirty="0">
                <a:latin typeface="Eraser"/>
              </a:rPr>
              <a:t>th</a:t>
            </a:r>
            <a:r>
              <a:rPr lang="en-CA" sz="2900" dirty="0">
                <a:latin typeface="Eraser"/>
              </a:rPr>
              <a:t>: “COVID-19 Guidance: Emergency Childcare Centres”</a:t>
            </a:r>
          </a:p>
          <a:p>
            <a:pPr marL="0" indent="0" fontAlgn="base">
              <a:buNone/>
            </a:pPr>
            <a:endParaRPr lang="en-CA" sz="2900" dirty="0">
              <a:latin typeface="Eraser"/>
            </a:endParaRPr>
          </a:p>
          <a:p>
            <a:pPr marL="0" indent="0" fontAlgn="base">
              <a:buNone/>
            </a:pPr>
            <a:r>
              <a:rPr lang="en-CA" sz="2900" dirty="0">
                <a:latin typeface="Eraser"/>
              </a:rPr>
              <a:t>New standards have been written by the Public Services H&amp;S Association - May 1</a:t>
            </a:r>
            <a:r>
              <a:rPr lang="en-CA" sz="2900" baseline="30000" dirty="0">
                <a:latin typeface="Eraser"/>
              </a:rPr>
              <a:t>st</a:t>
            </a:r>
            <a:r>
              <a:rPr lang="en-CA" sz="2900" dirty="0">
                <a:latin typeface="Eraser"/>
              </a:rPr>
              <a:t> 2020</a:t>
            </a:r>
          </a:p>
          <a:p>
            <a:pPr fontAlgn="base"/>
            <a:r>
              <a:rPr lang="en-CA" sz="2900" dirty="0">
                <a:latin typeface="Eraser"/>
              </a:rPr>
              <a:t>This standard  applies to all child care facilities and may leave some centers asking questions. </a:t>
            </a:r>
          </a:p>
          <a:p>
            <a:pPr fontAlgn="base"/>
            <a:r>
              <a:rPr lang="en-CA" sz="2900" dirty="0">
                <a:latin typeface="Eraser"/>
              </a:rPr>
              <a:t>We will need to ask ourselves, how will this standard apply to my organization?</a:t>
            </a:r>
          </a:p>
          <a:p>
            <a:pPr marL="0" indent="0" fontAlgn="base">
              <a:buNone/>
            </a:pPr>
            <a:endParaRPr lang="en-CA" sz="2900" dirty="0">
              <a:latin typeface="Eraser"/>
            </a:endParaRPr>
          </a:p>
          <a:p>
            <a:pPr marL="0" indent="0" fontAlgn="base">
              <a:buNone/>
            </a:pPr>
            <a:r>
              <a:rPr lang="en-CA" sz="2900" dirty="0">
                <a:latin typeface="Eraser"/>
              </a:rPr>
              <a:t>Lets review the standard:</a:t>
            </a:r>
          </a:p>
          <a:p>
            <a:pPr fontAlgn="base"/>
            <a:r>
              <a:rPr lang="en-CA" sz="2900" dirty="0">
                <a:latin typeface="Eraser"/>
              </a:rPr>
              <a:t>Guidance During COVID 19 for employers of childcare centres</a:t>
            </a:r>
          </a:p>
          <a:p>
            <a:pPr fontAlgn="base"/>
            <a:r>
              <a:rPr lang="en-CA" sz="2900" dirty="0">
                <a:latin typeface="Eraser"/>
              </a:rPr>
              <a:t>Precautions when working as a childcare provider</a:t>
            </a:r>
          </a:p>
          <a:p>
            <a:pPr marL="0" indent="0" fontAlgn="base">
              <a:buNone/>
            </a:pPr>
            <a:endParaRPr lang="en-CA" sz="2900" dirty="0">
              <a:latin typeface="Eraser"/>
            </a:endParaRPr>
          </a:p>
          <a:p>
            <a:pPr marL="0" indent="0" fontAlgn="base">
              <a:buNone/>
            </a:pPr>
            <a:r>
              <a:rPr lang="en-CA" sz="2900" dirty="0">
                <a:latin typeface="Eraser"/>
              </a:rPr>
              <a:t>This standard can be downloaded at </a:t>
            </a:r>
            <a:r>
              <a:rPr lang="en-CA" sz="2900" b="1" u="sng" dirty="0">
                <a:solidFill>
                  <a:srgbClr val="FF0000"/>
                </a:solidFill>
                <a:latin typeface="Eraser"/>
                <a:hlinkClick r:id="rId2">
                  <a:extLst>
                    <a:ext uri="{A12FA001-AC4F-418D-AE19-62706E023703}">
                      <ahyp:hlinkClr xmlns:ahyp="http://schemas.microsoft.com/office/drawing/2018/hyperlinkcolor" val="tx"/>
                    </a:ext>
                  </a:extLst>
                </a:hlinkClick>
              </a:rPr>
              <a:t>https://thesafetybus.com/covid-webinar/</a:t>
            </a:r>
            <a:endParaRPr lang="en-CA" sz="2900" dirty="0">
              <a:solidFill>
                <a:srgbClr val="FF0000"/>
              </a:solidFill>
              <a:latin typeface="Eraser"/>
            </a:endParaRPr>
          </a:p>
          <a:p>
            <a:endParaRPr lang="en-CA" dirty="0"/>
          </a:p>
        </p:txBody>
      </p:sp>
    </p:spTree>
    <p:extLst>
      <p:ext uri="{BB962C8B-B14F-4D97-AF65-F5344CB8AC3E}">
        <p14:creationId xmlns:p14="http://schemas.microsoft.com/office/powerpoint/2010/main" val="294499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56ED-28DE-40B2-8D6E-92C95713D1BF}"/>
              </a:ext>
            </a:extLst>
          </p:cNvPr>
          <p:cNvSpPr>
            <a:spLocks noGrp="1"/>
          </p:cNvSpPr>
          <p:nvPr>
            <p:ph type="title"/>
          </p:nvPr>
        </p:nvSpPr>
        <p:spPr>
          <a:xfrm>
            <a:off x="633599" y="247918"/>
            <a:ext cx="10396882" cy="1151965"/>
          </a:xfrm>
        </p:spPr>
        <p:txBody>
          <a:bodyPr>
            <a:normAutofit fontScale="90000"/>
          </a:bodyPr>
          <a:lstStyle/>
          <a:p>
            <a:r>
              <a:rPr lang="en-CA" dirty="0">
                <a:latin typeface="Eraser" pitchFamily="2" charset="0"/>
              </a:rPr>
              <a:t>Where to begin - Overview</a:t>
            </a:r>
          </a:p>
        </p:txBody>
      </p:sp>
      <p:sp>
        <p:nvSpPr>
          <p:cNvPr id="3" name="Content Placeholder 2">
            <a:extLst>
              <a:ext uri="{FF2B5EF4-FFF2-40B4-BE49-F238E27FC236}">
                <a16:creationId xmlns:a16="http://schemas.microsoft.com/office/drawing/2014/main" id="{D5A8F98B-3C00-409D-893F-C0C0E0EAB233}"/>
              </a:ext>
            </a:extLst>
          </p:cNvPr>
          <p:cNvSpPr>
            <a:spLocks noGrp="1"/>
          </p:cNvSpPr>
          <p:nvPr>
            <p:ph sz="quarter" idx="13"/>
          </p:nvPr>
        </p:nvSpPr>
        <p:spPr>
          <a:xfrm>
            <a:off x="633599" y="1399883"/>
            <a:ext cx="10292479" cy="3599316"/>
          </a:xfrm>
        </p:spPr>
        <p:txBody>
          <a:bodyPr>
            <a:normAutofit fontScale="92500" lnSpcReduction="10000"/>
          </a:bodyPr>
          <a:lstStyle/>
          <a:p>
            <a:pPr marL="0" indent="0">
              <a:buNone/>
            </a:pPr>
            <a:r>
              <a:rPr lang="en-CA" dirty="0">
                <a:latin typeface="Eraser"/>
              </a:rPr>
              <a:t>Develop a policy that defines how you will manage the risk of infectious diseases. Include elements such as:</a:t>
            </a:r>
          </a:p>
          <a:p>
            <a:r>
              <a:rPr lang="en-CA" dirty="0">
                <a:latin typeface="Eraser"/>
              </a:rPr>
              <a:t>Duties and responsibilities of employer, managers, workers, and contractors</a:t>
            </a:r>
          </a:p>
          <a:p>
            <a:r>
              <a:rPr lang="en-CA" dirty="0">
                <a:latin typeface="Eraser"/>
              </a:rPr>
              <a:t>Risk assessments to be completed that identify the hazards and appropriate controls measures - to mitigate exposure</a:t>
            </a:r>
          </a:p>
          <a:p>
            <a:r>
              <a:rPr lang="en-CA" dirty="0">
                <a:latin typeface="Eraser"/>
              </a:rPr>
              <a:t>Development of a location specific action plan that manages the identified hazards based on the risk assessment</a:t>
            </a:r>
          </a:p>
          <a:p>
            <a:r>
              <a:rPr lang="en-CA" dirty="0">
                <a:latin typeface="Eraser"/>
              </a:rPr>
              <a:t>Training that will be provided to workers</a:t>
            </a:r>
          </a:p>
        </p:txBody>
      </p:sp>
    </p:spTree>
    <p:extLst>
      <p:ext uri="{BB962C8B-B14F-4D97-AF65-F5344CB8AC3E}">
        <p14:creationId xmlns:p14="http://schemas.microsoft.com/office/powerpoint/2010/main" val="280987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1BF6-D606-407E-A283-56FDE1599B3A}"/>
              </a:ext>
            </a:extLst>
          </p:cNvPr>
          <p:cNvSpPr>
            <a:spLocks noGrp="1"/>
          </p:cNvSpPr>
          <p:nvPr>
            <p:ph type="title"/>
          </p:nvPr>
        </p:nvSpPr>
        <p:spPr>
          <a:xfrm>
            <a:off x="680321" y="135042"/>
            <a:ext cx="9813508" cy="1080938"/>
          </a:xfrm>
        </p:spPr>
        <p:txBody>
          <a:bodyPr>
            <a:normAutofit fontScale="90000"/>
          </a:bodyPr>
          <a:lstStyle/>
          <a:p>
            <a:r>
              <a:rPr lang="en-CA" sz="4000" dirty="0">
                <a:latin typeface="Eraser" pitchFamily="2" charset="0"/>
              </a:rPr>
              <a:t>Assess your exposure to the disease</a:t>
            </a:r>
          </a:p>
        </p:txBody>
      </p:sp>
      <p:sp>
        <p:nvSpPr>
          <p:cNvPr id="3" name="Content Placeholder 2">
            <a:extLst>
              <a:ext uri="{FF2B5EF4-FFF2-40B4-BE49-F238E27FC236}">
                <a16:creationId xmlns:a16="http://schemas.microsoft.com/office/drawing/2014/main" id="{0C69D2AF-E5B7-4A6B-B80C-2E30B91284FE}"/>
              </a:ext>
            </a:extLst>
          </p:cNvPr>
          <p:cNvSpPr>
            <a:spLocks noGrp="1"/>
          </p:cNvSpPr>
          <p:nvPr>
            <p:ph sz="quarter" idx="13"/>
          </p:nvPr>
        </p:nvSpPr>
        <p:spPr>
          <a:xfrm>
            <a:off x="680321" y="1125829"/>
            <a:ext cx="11322789" cy="4270420"/>
          </a:xfrm>
        </p:spPr>
        <p:txBody>
          <a:bodyPr>
            <a:normAutofit lnSpcReduction="10000"/>
          </a:bodyPr>
          <a:lstStyle/>
          <a:p>
            <a:pPr marL="0" indent="0">
              <a:buNone/>
            </a:pPr>
            <a:r>
              <a:rPr lang="en-CA" dirty="0">
                <a:latin typeface="Eraser"/>
              </a:rPr>
              <a:t>Conduct a risk assessment that is focused on COVID 19:</a:t>
            </a:r>
          </a:p>
          <a:p>
            <a:pPr marL="0" indent="0">
              <a:buNone/>
            </a:pPr>
            <a:endParaRPr lang="en-CA" dirty="0">
              <a:latin typeface="Eraser"/>
            </a:endParaRPr>
          </a:p>
          <a:p>
            <a:r>
              <a:rPr lang="en-CA" dirty="0">
                <a:latin typeface="Eraser"/>
              </a:rPr>
              <a:t>Involve the JHSC or H&amp;S Representative</a:t>
            </a:r>
          </a:p>
          <a:p>
            <a:endParaRPr lang="en-CA" dirty="0">
              <a:latin typeface="Eraser"/>
            </a:endParaRPr>
          </a:p>
          <a:p>
            <a:r>
              <a:rPr lang="en-CA" dirty="0">
                <a:latin typeface="Eraser"/>
              </a:rPr>
              <a:t>Assessment should be specific to your workplace/location </a:t>
            </a:r>
          </a:p>
          <a:p>
            <a:endParaRPr lang="en-CA" dirty="0">
              <a:latin typeface="Eraser"/>
            </a:endParaRPr>
          </a:p>
          <a:p>
            <a:r>
              <a:rPr lang="en-CA" dirty="0">
                <a:latin typeface="Eraser"/>
              </a:rPr>
              <a:t>Include a mental health/emotional aspect</a:t>
            </a:r>
          </a:p>
          <a:p>
            <a:endParaRPr lang="en-CA" dirty="0">
              <a:latin typeface="Eraser"/>
            </a:endParaRPr>
          </a:p>
          <a:p>
            <a:r>
              <a:rPr lang="en-CA" dirty="0">
                <a:latin typeface="Eraser"/>
              </a:rPr>
              <a:t>Reassess as often as needed; we are all new to this</a:t>
            </a:r>
          </a:p>
        </p:txBody>
      </p:sp>
    </p:spTree>
    <p:extLst>
      <p:ext uri="{BB962C8B-B14F-4D97-AF65-F5344CB8AC3E}">
        <p14:creationId xmlns:p14="http://schemas.microsoft.com/office/powerpoint/2010/main" val="29687916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4779</TotalTime>
  <Words>1625</Words>
  <Application>Microsoft Office PowerPoint</Application>
  <PresentationFormat>Widescreen</PresentationFormat>
  <Paragraphs>157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@Elephant</vt:lpstr>
      <vt:lpstr>Arial</vt:lpstr>
      <vt:lpstr>Droid Sans</vt:lpstr>
      <vt:lpstr>Dubai</vt:lpstr>
      <vt:lpstr>Eraser</vt:lpstr>
      <vt:lpstr>Impact</vt:lpstr>
      <vt:lpstr>Main Event</vt:lpstr>
      <vt:lpstr>Lets get back to work!</vt:lpstr>
      <vt:lpstr>Agenda </vt:lpstr>
      <vt:lpstr>Things Have Changed</vt:lpstr>
      <vt:lpstr>What does the Law say?</vt:lpstr>
      <vt:lpstr>PowerPoint Presentation</vt:lpstr>
      <vt:lpstr>May 19th 2020 Announcement </vt:lpstr>
      <vt:lpstr>Childcare centers need to get back to work!</vt:lpstr>
      <vt:lpstr>Where to begin - Overview</vt:lpstr>
      <vt:lpstr>Assess your exposure to the disease</vt:lpstr>
      <vt:lpstr>Create An Action Plan</vt:lpstr>
      <vt:lpstr>Other Considerations </vt:lpstr>
      <vt:lpstr>Other Considerations </vt:lpstr>
      <vt:lpstr>Other Considerations  </vt:lpstr>
      <vt:lpstr>Questions we hear…</vt:lpstr>
      <vt:lpstr>PowerPoint Presentation</vt:lpstr>
      <vt:lpstr>PowerPoint Presentation</vt:lpstr>
      <vt:lpstr>PowerPoint Presentation</vt:lpstr>
      <vt:lpstr>PowerPoint Presentation</vt:lpstr>
      <vt:lpstr>PowerPoint Presentation</vt:lpstr>
      <vt:lpstr>For More Info….</vt:lpstr>
      <vt:lpstr>Coming Soon: Something exciting!</vt:lpstr>
      <vt:lpstr>Download Risk Assessment and Policy</vt:lpstr>
      <vt:lpstr>Thank you for attending this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RandyD@ISTCANADA.local</dc:creator>
  <cp:lastModifiedBy>RandyD@ISTCANADA.local</cp:lastModifiedBy>
  <cp:revision>101</cp:revision>
  <dcterms:created xsi:type="dcterms:W3CDTF">2020-03-31T01:27:19Z</dcterms:created>
  <dcterms:modified xsi:type="dcterms:W3CDTF">2020-05-20T19:02:54Z</dcterms:modified>
</cp:coreProperties>
</file>